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1E9F7CE-348A-4BAF-9C50-9D1B4F214048}">
  <a:tblStyle styleId="{B1E9F7CE-348A-4BAF-9C50-9D1B4F214048}"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43"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144007e54f_0_34:notes"/>
          <p:cNvSpPr/>
          <p:nvPr>
            <p:ph idx="2" type="sldImg"/>
          </p:nvPr>
        </p:nvSpPr>
        <p:spPr>
          <a:xfrm>
            <a:off x="2104443"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144007e54f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144007e54f_0_43:notes"/>
          <p:cNvSpPr/>
          <p:nvPr>
            <p:ph idx="2" type="sldImg"/>
          </p:nvPr>
        </p:nvSpPr>
        <p:spPr>
          <a:xfrm>
            <a:off x="2104443"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144007e54f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202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202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202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5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80001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600" cy="7226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202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aphicFrame>
        <p:nvGraphicFramePr>
          <p:cNvPr id="54" name="Google Shape;54;p13"/>
          <p:cNvGraphicFramePr/>
          <p:nvPr/>
        </p:nvGraphicFramePr>
        <p:xfrm>
          <a:off x="212325" y="6915175"/>
          <a:ext cx="3000000" cy="3000000"/>
        </p:xfrm>
        <a:graphic>
          <a:graphicData uri="http://schemas.openxmlformats.org/drawingml/2006/table">
            <a:tbl>
              <a:tblPr>
                <a:noFill/>
                <a:tableStyleId>{B1E9F7CE-348A-4BAF-9C50-9D1B4F214048}</a:tableStyleId>
              </a:tblPr>
              <a:tblGrid>
                <a:gridCol w="1187125"/>
                <a:gridCol w="458825"/>
                <a:gridCol w="437000"/>
                <a:gridCol w="662750"/>
                <a:gridCol w="429700"/>
                <a:gridCol w="400550"/>
              </a:tblGrid>
              <a:tr h="161925">
                <a:tc gridSpan="6">
                  <a:txBody>
                    <a:bodyPr/>
                    <a:lstStyle/>
                    <a:p>
                      <a:pPr indent="0" lvl="0" marL="0" rtl="0" algn="ctr">
                        <a:lnSpc>
                          <a:spcPct val="115000"/>
                        </a:lnSpc>
                        <a:spcBef>
                          <a:spcPts val="0"/>
                        </a:spcBef>
                        <a:spcAft>
                          <a:spcPts val="0"/>
                        </a:spcAft>
                        <a:buNone/>
                      </a:pPr>
                      <a:r>
                        <a:rPr b="1" lang="en" sz="700">
                          <a:solidFill>
                            <a:srgbClr val="FFFFFF"/>
                          </a:solidFill>
                        </a:rPr>
                        <a:t>Data Generation Per Observation</a:t>
                      </a:r>
                      <a:endParaRPr b="1" sz="700">
                        <a:solidFill>
                          <a:srgbClr val="FFFFFF"/>
                        </a:solidFill>
                      </a:endParaRPr>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dot"/>
                      <a:round/>
                      <a:headEnd len="sm" w="sm" type="none"/>
                      <a:tailEnd len="sm" w="sm" type="none"/>
                    </a:lnB>
                    <a:solidFill>
                      <a:srgbClr val="134F5C"/>
                    </a:solidFill>
                  </a:tcPr>
                </a:tc>
                <a:tc hMerge="1"/>
                <a:tc hMerge="1"/>
                <a:tc hMerge="1"/>
                <a:tc hMerge="1"/>
                <a:tc hMerge="1"/>
              </a:tr>
              <a:tr h="161925">
                <a:tc rowSpan="2">
                  <a:txBody>
                    <a:bodyPr/>
                    <a:lstStyle/>
                    <a:p>
                      <a:pPr indent="0" lvl="0" marL="0" rtl="0" algn="ctr">
                        <a:lnSpc>
                          <a:spcPct val="115000"/>
                        </a:lnSpc>
                        <a:spcBef>
                          <a:spcPts val="0"/>
                        </a:spcBef>
                        <a:spcAft>
                          <a:spcPts val="0"/>
                        </a:spcAft>
                        <a:buNone/>
                      </a:pPr>
                      <a:r>
                        <a:rPr b="1" lang="en" sz="700">
                          <a:solidFill>
                            <a:srgbClr val="FFFFFF"/>
                          </a:solidFill>
                        </a:rPr>
                        <a:t>Observation Type</a:t>
                      </a:r>
                      <a:endParaRPr b="1" sz="700">
                        <a:solidFill>
                          <a:srgbClr val="FFFFFF"/>
                        </a:solidFill>
                      </a:endParaRPr>
                    </a:p>
                  </a:txBody>
                  <a:tcPr marT="19050" marB="19050" marR="28575" marL="28575" anchor="ctr">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gridSpan="2">
                  <a:txBody>
                    <a:bodyPr/>
                    <a:lstStyle/>
                    <a:p>
                      <a:pPr indent="0" lvl="0" marL="0" rtl="0" algn="ctr">
                        <a:lnSpc>
                          <a:spcPct val="115000"/>
                        </a:lnSpc>
                        <a:spcBef>
                          <a:spcPts val="0"/>
                        </a:spcBef>
                        <a:spcAft>
                          <a:spcPts val="0"/>
                        </a:spcAft>
                        <a:buNone/>
                      </a:pPr>
                      <a:r>
                        <a:rPr b="1" lang="en" sz="700">
                          <a:solidFill>
                            <a:srgbClr val="FFFFFF"/>
                          </a:solidFill>
                        </a:rPr>
                        <a:t>Data Rate (kbps)</a:t>
                      </a:r>
                      <a:endParaRPr b="1" sz="700">
                        <a:solidFill>
                          <a:srgbClr val="FFFFFF"/>
                        </a:solidFill>
                      </a:endParaRPr>
                    </a:p>
                  </a:txBody>
                  <a:tcPr marT="19050" marB="19050" marR="28575" marL="28575" anchor="ctr">
                    <a:lnL cap="flat" cmpd="sng" w="7625">
                      <a:solidFill>
                        <a:srgbClr val="000000"/>
                      </a:solidFill>
                      <a:prstDash val="dot"/>
                      <a:round/>
                      <a:headEnd len="sm" w="sm" type="none"/>
                      <a:tailEnd len="sm" w="sm" type="none"/>
                    </a:lnL>
                    <a:lnR cap="flat" cmpd="sng" w="7625">
                      <a:solidFill>
                        <a:schemeClr val="dk1"/>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hMerge="1"/>
                <a:tc rowSpan="2">
                  <a:txBody>
                    <a:bodyPr/>
                    <a:lstStyle/>
                    <a:p>
                      <a:pPr indent="0" lvl="0" marL="0" rtl="0" algn="ctr">
                        <a:lnSpc>
                          <a:spcPct val="115000"/>
                        </a:lnSpc>
                        <a:spcBef>
                          <a:spcPts val="0"/>
                        </a:spcBef>
                        <a:spcAft>
                          <a:spcPts val="0"/>
                        </a:spcAft>
                        <a:buNone/>
                      </a:pPr>
                      <a:r>
                        <a:rPr b="1" lang="en" sz="700">
                          <a:solidFill>
                            <a:srgbClr val="FFFFFF"/>
                          </a:solidFill>
                        </a:rPr>
                        <a:t>Duration (Hours)</a:t>
                      </a:r>
                      <a:endParaRPr b="1" sz="700">
                        <a:solidFill>
                          <a:srgbClr val="FFFFFF"/>
                        </a:solidFill>
                      </a:endParaRPr>
                    </a:p>
                  </a:txBody>
                  <a:tcPr marT="19050" marB="19050" marR="28575" marL="28575" anchor="ctr">
                    <a:lnL cap="flat" cmpd="sng" w="7625">
                      <a:solidFill>
                        <a:schemeClr val="dk1"/>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gridSpan="2">
                  <a:txBody>
                    <a:bodyPr/>
                    <a:lstStyle/>
                    <a:p>
                      <a:pPr indent="0" lvl="0" marL="0" rtl="0" algn="ctr">
                        <a:lnSpc>
                          <a:spcPct val="115000"/>
                        </a:lnSpc>
                        <a:spcBef>
                          <a:spcPts val="0"/>
                        </a:spcBef>
                        <a:spcAft>
                          <a:spcPts val="0"/>
                        </a:spcAft>
                        <a:buNone/>
                      </a:pPr>
                      <a:r>
                        <a:rPr b="1" lang="en" sz="700">
                          <a:solidFill>
                            <a:srgbClr val="FFFFFF"/>
                          </a:solidFill>
                        </a:rPr>
                        <a:t>Total Data (MB)</a:t>
                      </a:r>
                      <a:endParaRPr b="1" sz="700">
                        <a:solidFill>
                          <a:srgbClr val="FFFFFF"/>
                        </a:solidFill>
                      </a:endParaRPr>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hMerge="1"/>
              </a:tr>
              <a:tr h="161925">
                <a:tc vMerge="1"/>
                <a:tc>
                  <a:txBody>
                    <a:bodyPr/>
                    <a:lstStyle/>
                    <a:p>
                      <a:pPr indent="0" lvl="0" marL="0" rtl="0" algn="ctr">
                        <a:lnSpc>
                          <a:spcPct val="115000"/>
                        </a:lnSpc>
                        <a:spcBef>
                          <a:spcPts val="0"/>
                        </a:spcBef>
                        <a:spcAft>
                          <a:spcPts val="0"/>
                        </a:spcAft>
                        <a:buNone/>
                      </a:pPr>
                      <a:r>
                        <a:rPr b="1" lang="en" sz="700">
                          <a:solidFill>
                            <a:srgbClr val="FFFFFF"/>
                          </a:solidFill>
                        </a:rPr>
                        <a:t>Max</a:t>
                      </a:r>
                      <a:endParaRPr b="1" sz="700">
                        <a:solidFill>
                          <a:srgbClr val="FFFFFF"/>
                        </a:solidFill>
                      </a:endParaRPr>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rgbClr val="FFFFFF"/>
                          </a:solidFill>
                        </a:rPr>
                        <a:t>Min</a:t>
                      </a:r>
                      <a:endParaRPr b="1" sz="700">
                        <a:solidFill>
                          <a:srgbClr val="FFFFFF"/>
                        </a:solidFill>
                      </a:endParaRPr>
                    </a:p>
                  </a:txBody>
                  <a:tcPr marT="19050" marB="19050" marR="28575" marL="28575" anchor="ctr">
                    <a:lnL cap="flat" cmpd="sng" w="7625">
                      <a:solidFill>
                        <a:srgbClr val="000000"/>
                      </a:solidFill>
                      <a:prstDash val="dot"/>
                      <a:round/>
                      <a:headEnd len="sm" w="sm" type="none"/>
                      <a:tailEnd len="sm" w="sm" type="none"/>
                    </a:lnL>
                    <a:lnR cap="flat" cmpd="sng" w="7625">
                      <a:solidFill>
                        <a:schemeClr val="dk1"/>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vMerge="1"/>
                <a:tc>
                  <a:txBody>
                    <a:bodyPr/>
                    <a:lstStyle/>
                    <a:p>
                      <a:pPr indent="0" lvl="0" marL="0" rtl="0" algn="ctr">
                        <a:lnSpc>
                          <a:spcPct val="115000"/>
                        </a:lnSpc>
                        <a:spcBef>
                          <a:spcPts val="0"/>
                        </a:spcBef>
                        <a:spcAft>
                          <a:spcPts val="0"/>
                        </a:spcAft>
                        <a:buNone/>
                      </a:pPr>
                      <a:r>
                        <a:rPr b="1" lang="en" sz="700">
                          <a:solidFill>
                            <a:srgbClr val="FFFFFF"/>
                          </a:solidFill>
                        </a:rPr>
                        <a:t>Max</a:t>
                      </a:r>
                      <a:endParaRPr b="1" sz="700">
                        <a:solidFill>
                          <a:srgbClr val="FFFFFF"/>
                        </a:solidFill>
                      </a:endParaRPr>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rgbClr val="FFFFFF"/>
                          </a:solidFill>
                        </a:rPr>
                        <a:t>Min</a:t>
                      </a:r>
                      <a:endParaRPr b="1" sz="700">
                        <a:solidFill>
                          <a:srgbClr val="FFFFFF"/>
                        </a:solidFill>
                      </a:endParaRPr>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r>
              <a:tr h="161925">
                <a:tc>
                  <a:txBody>
                    <a:bodyPr/>
                    <a:lstStyle/>
                    <a:p>
                      <a:pPr indent="0" lvl="0" marL="0" rtl="0" algn="l">
                        <a:lnSpc>
                          <a:spcPct val="115000"/>
                        </a:lnSpc>
                        <a:spcBef>
                          <a:spcPts val="0"/>
                        </a:spcBef>
                        <a:spcAft>
                          <a:spcPts val="0"/>
                        </a:spcAft>
                        <a:buNone/>
                      </a:pPr>
                      <a:r>
                        <a:rPr lang="en" sz="700"/>
                        <a:t>Continuous Instruments</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2.13</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0.95</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24</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23.0</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10.3</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XNAV Flyby</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0.38</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0.19</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0.2</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0.1</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Gamma Ray Spectrometer Flyby</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0.50</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0.25</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0.17</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0.038</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0.019</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Pushbroom Imager</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218.18</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184.62</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0.17</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16</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14</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Continuous E-Antenna RF</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t>80.00</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700"/>
                        <a:t>1</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t>36.0</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hMerge="1"/>
              </a:tr>
              <a:tr h="161925">
                <a:tc>
                  <a:txBody>
                    <a:bodyPr/>
                    <a:lstStyle/>
                    <a:p>
                      <a:pPr indent="0" lvl="0" marL="0" rtl="0" algn="l">
                        <a:lnSpc>
                          <a:spcPct val="115000"/>
                        </a:lnSpc>
                        <a:spcBef>
                          <a:spcPts val="0"/>
                        </a:spcBef>
                        <a:spcAft>
                          <a:spcPts val="0"/>
                        </a:spcAft>
                        <a:buNone/>
                      </a:pPr>
                      <a:r>
                        <a:rPr lang="en" sz="700"/>
                        <a:t>Smart E-Antenna RF (1min/hr)</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t>1.33</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700"/>
                        <a:t>24</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t>14.4</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hMerge="1"/>
              </a:tr>
              <a:tr h="161925">
                <a:tc>
                  <a:txBody>
                    <a:bodyPr/>
                    <a:lstStyle/>
                    <a:p>
                      <a:pPr indent="0" lvl="0" marL="0" rtl="0" algn="l">
                        <a:lnSpc>
                          <a:spcPct val="115000"/>
                        </a:lnSpc>
                        <a:spcBef>
                          <a:spcPts val="0"/>
                        </a:spcBef>
                        <a:spcAft>
                          <a:spcPts val="0"/>
                        </a:spcAft>
                        <a:buNone/>
                      </a:pPr>
                      <a:r>
                        <a:rPr lang="en" sz="700"/>
                        <a:t>Continuous SCM</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t>40.00</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700"/>
                        <a:t>1</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t>18.0</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hMerge="1"/>
              </a:tr>
              <a:tr h="161925">
                <a:tc>
                  <a:txBody>
                    <a:bodyPr/>
                    <a:lstStyle/>
                    <a:p>
                      <a:pPr indent="0" lvl="0" marL="0" rtl="0" algn="l">
                        <a:lnSpc>
                          <a:spcPct val="115000"/>
                        </a:lnSpc>
                        <a:spcBef>
                          <a:spcPts val="0"/>
                        </a:spcBef>
                        <a:spcAft>
                          <a:spcPts val="0"/>
                        </a:spcAft>
                        <a:buNone/>
                      </a:pPr>
                      <a:r>
                        <a:rPr lang="en" sz="700"/>
                        <a:t>Smart SCM (1min/hr)</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t>0.67</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700"/>
                        <a:t>24</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t>7.2</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hMerge="1"/>
              </a:tr>
              <a:tr h="161925">
                <a:tc>
                  <a:txBody>
                    <a:bodyPr/>
                    <a:lstStyle/>
                    <a:p>
                      <a:pPr indent="0" lvl="0" marL="0" rtl="0" algn="l">
                        <a:lnSpc>
                          <a:spcPct val="115000"/>
                        </a:lnSpc>
                        <a:spcBef>
                          <a:spcPts val="0"/>
                        </a:spcBef>
                        <a:spcAft>
                          <a:spcPts val="0"/>
                        </a:spcAft>
                        <a:buNone/>
                      </a:pPr>
                      <a:r>
                        <a:rPr lang="en" sz="700"/>
                        <a:t>Doppler Seismology Average</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t>0.50</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700"/>
                        <a:t>0.17</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t>0.5</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tcPr>
                </a:tc>
                <a:tc hMerge="1"/>
              </a:tr>
            </a:tbl>
          </a:graphicData>
        </a:graphic>
      </p:graphicFrame>
      <p:graphicFrame>
        <p:nvGraphicFramePr>
          <p:cNvPr id="55" name="Google Shape;55;p13"/>
          <p:cNvGraphicFramePr/>
          <p:nvPr/>
        </p:nvGraphicFramePr>
        <p:xfrm>
          <a:off x="212325" y="3732238"/>
          <a:ext cx="3000000" cy="3000000"/>
        </p:xfrm>
        <a:graphic>
          <a:graphicData uri="http://schemas.openxmlformats.org/drawingml/2006/table">
            <a:tbl>
              <a:tblPr>
                <a:noFill/>
                <a:tableStyleId>{B1E9F7CE-348A-4BAF-9C50-9D1B4F214048}</a:tableStyleId>
              </a:tblPr>
              <a:tblGrid>
                <a:gridCol w="1336875"/>
                <a:gridCol w="516725"/>
                <a:gridCol w="492100"/>
                <a:gridCol w="746350"/>
                <a:gridCol w="483900"/>
              </a:tblGrid>
              <a:tr h="279975">
                <a:tc rowSpan="2">
                  <a:txBody>
                    <a:bodyPr/>
                    <a:lstStyle/>
                    <a:p>
                      <a:pPr indent="0" lvl="0" marL="0" rtl="0" algn="ctr">
                        <a:lnSpc>
                          <a:spcPct val="115000"/>
                        </a:lnSpc>
                        <a:spcBef>
                          <a:spcPts val="0"/>
                        </a:spcBef>
                        <a:spcAft>
                          <a:spcPts val="0"/>
                        </a:spcAft>
                        <a:buNone/>
                      </a:pPr>
                      <a:r>
                        <a:rPr b="1" lang="en" sz="700">
                          <a:solidFill>
                            <a:srgbClr val="FFFFFF"/>
                          </a:solidFill>
                        </a:rPr>
                        <a:t>Framing Image Type</a:t>
                      </a:r>
                      <a:endParaRPr b="1" sz="700">
                        <a:solidFill>
                          <a:srgbClr val="FFFFFF"/>
                        </a:solidFill>
                      </a:endParaRPr>
                    </a:p>
                  </a:txBody>
                  <a:tcPr marT="19050" marB="19050" marR="28575" marL="28575" anchor="ctr">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dot"/>
                      <a:round/>
                      <a:headEnd len="sm" w="sm" type="none"/>
                      <a:tailEnd len="sm" w="sm" type="none"/>
                    </a:lnB>
                    <a:solidFill>
                      <a:srgbClr val="134F5C"/>
                    </a:solidFill>
                  </a:tcPr>
                </a:tc>
                <a:tc gridSpan="2">
                  <a:txBody>
                    <a:bodyPr/>
                    <a:lstStyle/>
                    <a:p>
                      <a:pPr indent="0" lvl="0" marL="0" rtl="0" algn="ctr">
                        <a:lnSpc>
                          <a:spcPct val="115000"/>
                        </a:lnSpc>
                        <a:spcBef>
                          <a:spcPts val="0"/>
                        </a:spcBef>
                        <a:spcAft>
                          <a:spcPts val="0"/>
                        </a:spcAft>
                        <a:buNone/>
                      </a:pPr>
                      <a:r>
                        <a:rPr b="1" lang="en" sz="700">
                          <a:solidFill>
                            <a:srgbClr val="FFFFFF"/>
                          </a:solidFill>
                        </a:rPr>
                        <a:t>Data Per Image (MB)</a:t>
                      </a:r>
                      <a:endParaRPr b="1" sz="700">
                        <a:solidFill>
                          <a:srgbClr val="FFFFFF"/>
                        </a:solidFill>
                      </a:endParaRPr>
                    </a:p>
                  </a:txBody>
                  <a:tcPr marT="19050" marB="19050" marR="28575" marL="28575" anchor="ctr">
                    <a:lnL cap="flat" cmpd="sng" w="7625">
                      <a:solidFill>
                        <a:srgbClr val="000000"/>
                      </a:solidFill>
                      <a:prstDash val="dot"/>
                      <a:round/>
                      <a:headEnd len="sm" w="sm" type="none"/>
                      <a:tailEnd len="sm" w="sm" type="none"/>
                    </a:lnL>
                    <a:lnR cap="flat" cmpd="sng" w="7625">
                      <a:solidFill>
                        <a:schemeClr val="dk1"/>
                      </a:solidFill>
                      <a:prstDash val="dot"/>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dot"/>
                      <a:round/>
                      <a:headEnd len="sm" w="sm" type="none"/>
                      <a:tailEnd len="sm" w="sm" type="none"/>
                    </a:lnB>
                    <a:solidFill>
                      <a:srgbClr val="134F5C"/>
                    </a:solidFill>
                  </a:tcPr>
                </a:tc>
                <a:tc hMerge="1"/>
                <a:tc rowSpan="2">
                  <a:txBody>
                    <a:bodyPr/>
                    <a:lstStyle/>
                    <a:p>
                      <a:pPr indent="0" lvl="0" marL="0" rtl="0" algn="ctr">
                        <a:lnSpc>
                          <a:spcPct val="115000"/>
                        </a:lnSpc>
                        <a:spcBef>
                          <a:spcPts val="0"/>
                        </a:spcBef>
                        <a:spcAft>
                          <a:spcPts val="0"/>
                        </a:spcAft>
                        <a:buNone/>
                      </a:pPr>
                      <a:r>
                        <a:rPr b="1" lang="en" sz="700">
                          <a:solidFill>
                            <a:srgbClr val="FFFFFF"/>
                          </a:solidFill>
                        </a:rPr>
                        <a:t>Integration Time (s)</a:t>
                      </a:r>
                      <a:endParaRPr b="1" sz="700">
                        <a:solidFill>
                          <a:srgbClr val="FFFFFF"/>
                        </a:solidFill>
                      </a:endParaRPr>
                    </a:p>
                  </a:txBody>
                  <a:tcPr marT="19050" marB="19050" marR="28575" marL="28575" anchor="ctr">
                    <a:lnL cap="flat" cmpd="sng" w="7625">
                      <a:solidFill>
                        <a:schemeClr val="dk1"/>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dot"/>
                      <a:round/>
                      <a:headEnd len="sm" w="sm" type="none"/>
                      <a:tailEnd len="sm" w="sm" type="none"/>
                    </a:lnB>
                    <a:solidFill>
                      <a:srgbClr val="134F5C"/>
                    </a:solidFill>
                  </a:tcPr>
                </a:tc>
                <a:tc rowSpan="2">
                  <a:txBody>
                    <a:bodyPr/>
                    <a:lstStyle/>
                    <a:p>
                      <a:pPr indent="0" lvl="0" marL="0" rtl="0" algn="ctr">
                        <a:lnSpc>
                          <a:spcPct val="115000"/>
                        </a:lnSpc>
                        <a:spcBef>
                          <a:spcPts val="0"/>
                        </a:spcBef>
                        <a:spcAft>
                          <a:spcPts val="0"/>
                        </a:spcAft>
                        <a:buNone/>
                      </a:pPr>
                      <a:r>
                        <a:rPr b="1" lang="en" sz="700">
                          <a:solidFill>
                            <a:srgbClr val="FFFFFF"/>
                          </a:solidFill>
                        </a:rPr>
                        <a:t>km/pix @ 100Mm ~4Ru</a:t>
                      </a:r>
                      <a:endParaRPr b="1" sz="700">
                        <a:solidFill>
                          <a:srgbClr val="FFFFFF"/>
                        </a:solidFill>
                      </a:endParaRPr>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dot"/>
                      <a:round/>
                      <a:headEnd len="sm" w="sm" type="none"/>
                      <a:tailEnd len="sm" w="sm" type="none"/>
                    </a:lnB>
                    <a:solidFill>
                      <a:srgbClr val="134F5C"/>
                    </a:solidFill>
                  </a:tcPr>
                </a:tc>
              </a:tr>
              <a:tr h="247025">
                <a:tc vMerge="1"/>
                <a:tc>
                  <a:txBody>
                    <a:bodyPr/>
                    <a:lstStyle/>
                    <a:p>
                      <a:pPr indent="0" lvl="0" marL="0" rtl="0" algn="ctr">
                        <a:lnSpc>
                          <a:spcPct val="115000"/>
                        </a:lnSpc>
                        <a:spcBef>
                          <a:spcPts val="0"/>
                        </a:spcBef>
                        <a:spcAft>
                          <a:spcPts val="0"/>
                        </a:spcAft>
                        <a:buNone/>
                      </a:pPr>
                      <a:r>
                        <a:rPr b="1" lang="en" sz="700">
                          <a:solidFill>
                            <a:srgbClr val="FFFFFF"/>
                          </a:solidFill>
                        </a:rPr>
                        <a:t>Max</a:t>
                      </a:r>
                      <a:endParaRPr b="1" sz="700">
                        <a:solidFill>
                          <a:srgbClr val="FFFFFF"/>
                        </a:solidFill>
                      </a:endParaRPr>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rgbClr val="FFFFFF"/>
                          </a:solidFill>
                        </a:rPr>
                        <a:t>Min</a:t>
                      </a:r>
                      <a:endParaRPr b="1" sz="700">
                        <a:solidFill>
                          <a:srgbClr val="FFFFFF"/>
                        </a:solidFill>
                      </a:endParaRPr>
                    </a:p>
                  </a:txBody>
                  <a:tcPr marT="19050" marB="19050" marR="28575" marL="28575" anchor="ctr">
                    <a:lnL cap="flat" cmpd="sng" w="7625">
                      <a:solidFill>
                        <a:srgbClr val="000000"/>
                      </a:solidFill>
                      <a:prstDash val="dot"/>
                      <a:round/>
                      <a:headEnd len="sm" w="sm" type="none"/>
                      <a:tailEnd len="sm" w="sm" type="none"/>
                    </a:lnL>
                    <a:lnR cap="flat" cmpd="sng" w="7625">
                      <a:solidFill>
                        <a:schemeClr val="dk1"/>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vMerge="1"/>
                <a:tc vMerge="1"/>
              </a:tr>
              <a:tr h="156450">
                <a:tc gridSpan="5">
                  <a:txBody>
                    <a:bodyPr/>
                    <a:lstStyle/>
                    <a:p>
                      <a:pPr indent="0" lvl="0" marL="0" rtl="0" algn="l">
                        <a:lnSpc>
                          <a:spcPct val="115000"/>
                        </a:lnSpc>
                        <a:spcBef>
                          <a:spcPts val="0"/>
                        </a:spcBef>
                        <a:spcAft>
                          <a:spcPts val="0"/>
                        </a:spcAft>
                        <a:buNone/>
                      </a:pPr>
                      <a:r>
                        <a:rPr b="1" lang="en" sz="700"/>
                        <a:t>Default Resolution Image Data Volume</a:t>
                      </a:r>
                      <a:endParaRPr b="1" sz="700"/>
                    </a:p>
                  </a:txBody>
                  <a:tcPr marT="19050" marB="19050" marR="28575" marL="28575"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F9CB9C"/>
                    </a:solidFill>
                  </a:tcPr>
                </a:tc>
                <a:tc hMerge="1"/>
                <a:tc hMerge="1"/>
                <a:tc hMerge="1"/>
                <a:tc hMerge="1"/>
              </a:tr>
              <a:tr h="156450">
                <a:tc>
                  <a:txBody>
                    <a:bodyPr/>
                    <a:lstStyle/>
                    <a:p>
                      <a:pPr indent="0" lvl="0" marL="0" rtl="0" algn="l">
                        <a:lnSpc>
                          <a:spcPct val="115000"/>
                        </a:lnSpc>
                        <a:spcBef>
                          <a:spcPts val="0"/>
                        </a:spcBef>
                        <a:spcAft>
                          <a:spcPts val="0"/>
                        </a:spcAft>
                        <a:buNone/>
                      </a:pPr>
                      <a:r>
                        <a:rPr lang="en" sz="700"/>
                        <a:t>VIS/NIR Full Spectral</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65.5</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32.8</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60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56450">
                <a:tc>
                  <a:txBody>
                    <a:bodyPr/>
                    <a:lstStyle/>
                    <a:p>
                      <a:pPr indent="0" lvl="0" marL="0" rtl="0" algn="l">
                        <a:lnSpc>
                          <a:spcPct val="115000"/>
                        </a:lnSpc>
                        <a:spcBef>
                          <a:spcPts val="0"/>
                        </a:spcBef>
                        <a:spcAft>
                          <a:spcPts val="0"/>
                        </a:spcAft>
                        <a:buNone/>
                      </a:pPr>
                      <a:r>
                        <a:rPr lang="en" sz="700"/>
                        <a:t>MIR Full Spectral</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8.2</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4.1</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60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4</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56450">
                <a:tc>
                  <a:txBody>
                    <a:bodyPr/>
                    <a:lstStyle/>
                    <a:p>
                      <a:pPr indent="0" lvl="0" marL="0" rtl="0" algn="l">
                        <a:lnSpc>
                          <a:spcPct val="115000"/>
                        </a:lnSpc>
                        <a:spcBef>
                          <a:spcPts val="0"/>
                        </a:spcBef>
                        <a:spcAft>
                          <a:spcPts val="0"/>
                        </a:spcAft>
                        <a:buNone/>
                      </a:pPr>
                      <a:r>
                        <a:rPr lang="en" sz="700"/>
                        <a:t>PanVIS</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0.5</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0.5</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5</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279975">
                <a:tc>
                  <a:txBody>
                    <a:bodyPr/>
                    <a:lstStyle/>
                    <a:p>
                      <a:pPr indent="0" lvl="0" marL="0" rtl="0" algn="l">
                        <a:lnSpc>
                          <a:spcPct val="115000"/>
                        </a:lnSpc>
                        <a:spcBef>
                          <a:spcPts val="0"/>
                        </a:spcBef>
                        <a:spcAft>
                          <a:spcPts val="0"/>
                        </a:spcAft>
                        <a:buNone/>
                      </a:pPr>
                      <a:r>
                        <a:rPr lang="en" sz="700"/>
                        <a:t>Lossless Doppler w/ </a:t>
                      </a:r>
                      <a:endParaRPr sz="700"/>
                    </a:p>
                    <a:p>
                      <a:pPr indent="0" lvl="0" marL="0" rtl="0" algn="l">
                        <a:lnSpc>
                          <a:spcPct val="115000"/>
                        </a:lnSpc>
                        <a:spcBef>
                          <a:spcPts val="0"/>
                        </a:spcBef>
                        <a:spcAft>
                          <a:spcPts val="0"/>
                        </a:spcAft>
                        <a:buNone/>
                      </a:pPr>
                      <a:r>
                        <a:rPr lang="en" sz="700"/>
                        <a:t>lossy brightness map</a:t>
                      </a:r>
                      <a:endParaRPr sz="700"/>
                    </a:p>
                  </a:txBody>
                  <a:tcPr marT="19050" marB="19050" marR="28575" marL="28575" anchor="ctr">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gridSpan="2">
                  <a:txBody>
                    <a:bodyPr/>
                    <a:lstStyle/>
                    <a:p>
                      <a:pPr indent="0" lvl="0" marL="0" rtl="0" algn="ctr">
                        <a:lnSpc>
                          <a:spcPct val="115000"/>
                        </a:lnSpc>
                        <a:spcBef>
                          <a:spcPts val="0"/>
                        </a:spcBef>
                        <a:spcAft>
                          <a:spcPts val="0"/>
                        </a:spcAft>
                        <a:buNone/>
                      </a:pPr>
                      <a:r>
                        <a:rPr lang="en" sz="700"/>
                        <a:t>0.5</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hMerge="1"/>
                <a:tc>
                  <a:txBody>
                    <a:bodyPr/>
                    <a:lstStyle/>
                    <a:p>
                      <a:pPr indent="0" lvl="0" marL="0" rtl="0" algn="ctr">
                        <a:lnSpc>
                          <a:spcPct val="115000"/>
                        </a:lnSpc>
                        <a:spcBef>
                          <a:spcPts val="0"/>
                        </a:spcBef>
                        <a:spcAft>
                          <a:spcPts val="0"/>
                        </a:spcAft>
                        <a:buNone/>
                      </a:pPr>
                      <a:r>
                        <a:rPr lang="en" sz="700"/>
                        <a:t>60</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56450">
                <a:tc>
                  <a:txBody>
                    <a:bodyPr/>
                    <a:lstStyle/>
                    <a:p>
                      <a:pPr indent="0" lvl="0" marL="0" rtl="0" algn="l">
                        <a:lnSpc>
                          <a:spcPct val="115000"/>
                        </a:lnSpc>
                        <a:spcBef>
                          <a:spcPts val="0"/>
                        </a:spcBef>
                        <a:spcAft>
                          <a:spcPts val="0"/>
                        </a:spcAft>
                        <a:buNone/>
                      </a:pPr>
                      <a:r>
                        <a:rPr lang="en" sz="700"/>
                        <a:t>3 VIS/NIR</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0.1</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0.05</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60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56450">
                <a:tc gridSpan="5">
                  <a:txBody>
                    <a:bodyPr/>
                    <a:lstStyle/>
                    <a:p>
                      <a:pPr indent="0" lvl="0" marL="0" rtl="0" algn="l">
                        <a:lnSpc>
                          <a:spcPct val="115000"/>
                        </a:lnSpc>
                        <a:spcBef>
                          <a:spcPts val="0"/>
                        </a:spcBef>
                        <a:spcAft>
                          <a:spcPts val="0"/>
                        </a:spcAft>
                        <a:buNone/>
                      </a:pPr>
                      <a:r>
                        <a:rPr b="1" lang="en" sz="700"/>
                        <a:t>Diffraction Limited Drizzle Integration Image Data Volume</a:t>
                      </a:r>
                      <a:endParaRPr b="1"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F9CB9C"/>
                    </a:solidFill>
                  </a:tcPr>
                </a:tc>
                <a:tc hMerge="1"/>
                <a:tc hMerge="1"/>
                <a:tc hMerge="1"/>
                <a:tc hMerge="1"/>
              </a:tr>
              <a:tr h="156450">
                <a:tc>
                  <a:txBody>
                    <a:bodyPr/>
                    <a:lstStyle/>
                    <a:p>
                      <a:pPr indent="0" lvl="0" marL="0" rtl="0" algn="l">
                        <a:lnSpc>
                          <a:spcPct val="115000"/>
                        </a:lnSpc>
                        <a:spcBef>
                          <a:spcPts val="0"/>
                        </a:spcBef>
                        <a:spcAft>
                          <a:spcPts val="0"/>
                        </a:spcAft>
                        <a:buNone/>
                      </a:pPr>
                      <a:r>
                        <a:rPr lang="en" sz="700"/>
                        <a:t>VIS Full Spectral</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436.7</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218.7</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3600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0.3</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56450">
                <a:tc>
                  <a:txBody>
                    <a:bodyPr/>
                    <a:lstStyle/>
                    <a:p>
                      <a:pPr indent="0" lvl="0" marL="0" rtl="0" algn="l">
                        <a:lnSpc>
                          <a:spcPct val="115000"/>
                        </a:lnSpc>
                        <a:spcBef>
                          <a:spcPts val="0"/>
                        </a:spcBef>
                        <a:spcAft>
                          <a:spcPts val="0"/>
                        </a:spcAft>
                        <a:buNone/>
                      </a:pPr>
                      <a:r>
                        <a:rPr lang="en" sz="700"/>
                        <a:t>NIR Full Spectral</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181.9</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91.1</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2400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0.72</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56450">
                <a:tc>
                  <a:txBody>
                    <a:bodyPr/>
                    <a:lstStyle/>
                    <a:p>
                      <a:pPr indent="0" lvl="0" marL="0" rtl="0" algn="l">
                        <a:lnSpc>
                          <a:spcPct val="115000"/>
                        </a:lnSpc>
                        <a:spcBef>
                          <a:spcPts val="0"/>
                        </a:spcBef>
                        <a:spcAft>
                          <a:spcPts val="0"/>
                        </a:spcAft>
                        <a:buNone/>
                      </a:pPr>
                      <a:r>
                        <a:rPr lang="en" sz="700"/>
                        <a:t>MIR Full Spectral</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10.3</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5.1</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1800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3.2</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56450">
                <a:tc>
                  <a:txBody>
                    <a:bodyPr/>
                    <a:lstStyle/>
                    <a:p>
                      <a:pPr indent="0" lvl="0" marL="0" rtl="0" algn="l">
                        <a:lnSpc>
                          <a:spcPct val="115000"/>
                        </a:lnSpc>
                        <a:spcBef>
                          <a:spcPts val="0"/>
                        </a:spcBef>
                        <a:spcAft>
                          <a:spcPts val="0"/>
                        </a:spcAft>
                        <a:buNone/>
                      </a:pPr>
                      <a:r>
                        <a:rPr lang="en" sz="700"/>
                        <a:t>PanVIS</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1.7</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1.7</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100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0.3</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56450">
                <a:tc>
                  <a:txBody>
                    <a:bodyPr/>
                    <a:lstStyle/>
                    <a:p>
                      <a:pPr indent="0" lvl="0" marL="0" rtl="0" algn="l">
                        <a:lnSpc>
                          <a:spcPct val="115000"/>
                        </a:lnSpc>
                        <a:spcBef>
                          <a:spcPts val="0"/>
                        </a:spcBef>
                        <a:spcAft>
                          <a:spcPts val="0"/>
                        </a:spcAft>
                        <a:buNone/>
                      </a:pPr>
                      <a:r>
                        <a:rPr lang="en" sz="700"/>
                        <a:t>3 Color VIS/NIR</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700"/>
                        <a:t>0.3</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700"/>
                        <a:t>0.1</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700"/>
                        <a:t>1000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700"/>
                        <a:t>0.72</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tcPr>
                </a:tc>
              </a:tr>
            </a:tbl>
          </a:graphicData>
        </a:graphic>
      </p:graphicFrame>
      <p:graphicFrame>
        <p:nvGraphicFramePr>
          <p:cNvPr id="56" name="Google Shape;56;p13"/>
          <p:cNvGraphicFramePr/>
          <p:nvPr/>
        </p:nvGraphicFramePr>
        <p:xfrm>
          <a:off x="212325" y="485775"/>
          <a:ext cx="3000000" cy="3000000"/>
        </p:xfrm>
        <a:graphic>
          <a:graphicData uri="http://schemas.openxmlformats.org/drawingml/2006/table">
            <a:tbl>
              <a:tblPr>
                <a:noFill/>
                <a:tableStyleId>{B1E9F7CE-348A-4BAF-9C50-9D1B4F214048}</a:tableStyleId>
              </a:tblPr>
              <a:tblGrid>
                <a:gridCol w="1107225"/>
                <a:gridCol w="451100"/>
                <a:gridCol w="442900"/>
                <a:gridCol w="475700"/>
                <a:gridCol w="434675"/>
                <a:gridCol w="664350"/>
              </a:tblGrid>
              <a:tr h="180975">
                <a:tc gridSpan="6">
                  <a:txBody>
                    <a:bodyPr/>
                    <a:lstStyle/>
                    <a:p>
                      <a:pPr indent="0" lvl="0" marL="0" rtl="0" algn="ctr">
                        <a:lnSpc>
                          <a:spcPct val="115000"/>
                        </a:lnSpc>
                        <a:spcBef>
                          <a:spcPts val="0"/>
                        </a:spcBef>
                        <a:spcAft>
                          <a:spcPts val="0"/>
                        </a:spcAft>
                        <a:buNone/>
                      </a:pPr>
                      <a:r>
                        <a:rPr b="1" lang="en" sz="700">
                          <a:solidFill>
                            <a:srgbClr val="FFFFFF"/>
                          </a:solidFill>
                        </a:rPr>
                        <a:t>Compressed Data Rate Calculations</a:t>
                      </a:r>
                      <a:endParaRPr b="1" sz="700">
                        <a:solidFill>
                          <a:srgbClr val="FFFFFF"/>
                        </a:solidFill>
                      </a:endParaRPr>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dot"/>
                      <a:round/>
                      <a:headEnd len="sm" w="sm" type="none"/>
                      <a:tailEnd len="sm" w="sm" type="none"/>
                    </a:lnB>
                    <a:solidFill>
                      <a:srgbClr val="134F5C"/>
                    </a:solidFill>
                  </a:tcPr>
                </a:tc>
                <a:tc hMerge="1"/>
                <a:tc hMerge="1"/>
                <a:tc hMerge="1"/>
                <a:tc hMerge="1"/>
                <a:tc hMerge="1"/>
              </a:tr>
              <a:tr h="276225">
                <a:tc rowSpan="2">
                  <a:txBody>
                    <a:bodyPr/>
                    <a:lstStyle/>
                    <a:p>
                      <a:pPr indent="0" lvl="0" marL="0" rtl="0" algn="ctr">
                        <a:lnSpc>
                          <a:spcPct val="115000"/>
                        </a:lnSpc>
                        <a:spcBef>
                          <a:spcPts val="0"/>
                        </a:spcBef>
                        <a:spcAft>
                          <a:spcPts val="0"/>
                        </a:spcAft>
                        <a:buNone/>
                      </a:pPr>
                      <a:r>
                        <a:rPr b="1" lang="en" sz="700">
                          <a:solidFill>
                            <a:srgbClr val="FFFFFF"/>
                          </a:solidFill>
                        </a:rPr>
                        <a:t>Instrument</a:t>
                      </a:r>
                      <a:endParaRPr b="1" sz="700">
                        <a:solidFill>
                          <a:srgbClr val="FFFFFF"/>
                        </a:solidFill>
                      </a:endParaRPr>
                    </a:p>
                  </a:txBody>
                  <a:tcPr marT="19050" marB="19050" marR="28575" marL="28575" anchor="ctr">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gridSpan="2">
                  <a:txBody>
                    <a:bodyPr/>
                    <a:lstStyle/>
                    <a:p>
                      <a:pPr indent="0" lvl="0" marL="0" rtl="0" algn="ctr">
                        <a:lnSpc>
                          <a:spcPct val="115000"/>
                        </a:lnSpc>
                        <a:spcBef>
                          <a:spcPts val="0"/>
                        </a:spcBef>
                        <a:spcAft>
                          <a:spcPts val="0"/>
                        </a:spcAft>
                        <a:buNone/>
                      </a:pPr>
                      <a:r>
                        <a:rPr b="1" lang="en" sz="700">
                          <a:solidFill>
                            <a:srgbClr val="FFFFFF"/>
                          </a:solidFill>
                        </a:rPr>
                        <a:t>Compression Factor</a:t>
                      </a:r>
                      <a:endParaRPr b="1" sz="700">
                        <a:solidFill>
                          <a:srgbClr val="FFFFFF"/>
                        </a:solidFill>
                      </a:endParaRPr>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hMerge="1"/>
                <a:tc gridSpan="2">
                  <a:txBody>
                    <a:bodyPr/>
                    <a:lstStyle/>
                    <a:p>
                      <a:pPr indent="0" lvl="0" marL="0" rtl="0" algn="ctr">
                        <a:lnSpc>
                          <a:spcPct val="115000"/>
                        </a:lnSpc>
                        <a:spcBef>
                          <a:spcPts val="0"/>
                        </a:spcBef>
                        <a:spcAft>
                          <a:spcPts val="0"/>
                        </a:spcAft>
                        <a:buNone/>
                      </a:pPr>
                      <a:r>
                        <a:rPr b="1" lang="en" sz="700">
                          <a:solidFill>
                            <a:srgbClr val="FFFFFF"/>
                          </a:solidFill>
                        </a:rPr>
                        <a:t>Compressed Data Rate (kbps)</a:t>
                      </a:r>
                      <a:endParaRPr b="1" sz="700">
                        <a:solidFill>
                          <a:srgbClr val="FFFFFF"/>
                        </a:solidFill>
                      </a:endParaRPr>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hMerge="1"/>
                <a:tc rowSpan="2">
                  <a:txBody>
                    <a:bodyPr/>
                    <a:lstStyle/>
                    <a:p>
                      <a:pPr indent="0" lvl="0" marL="0" rtl="0" algn="ctr">
                        <a:lnSpc>
                          <a:spcPct val="115000"/>
                        </a:lnSpc>
                        <a:spcBef>
                          <a:spcPts val="0"/>
                        </a:spcBef>
                        <a:spcAft>
                          <a:spcPts val="0"/>
                        </a:spcAft>
                        <a:buNone/>
                      </a:pPr>
                      <a:r>
                        <a:rPr b="1" lang="en" sz="700">
                          <a:solidFill>
                            <a:srgbClr val="FFFFFF"/>
                          </a:solidFill>
                        </a:rPr>
                        <a:t>Duty Cycle</a:t>
                      </a:r>
                      <a:endParaRPr b="1" sz="700">
                        <a:solidFill>
                          <a:srgbClr val="FFFFFF"/>
                        </a:solidFill>
                      </a:endParaRPr>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r>
              <a:tr h="161925">
                <a:tc vMerge="1"/>
                <a:tc>
                  <a:txBody>
                    <a:bodyPr/>
                    <a:lstStyle/>
                    <a:p>
                      <a:pPr indent="0" lvl="0" marL="0" rtl="0" algn="ctr">
                        <a:lnSpc>
                          <a:spcPct val="115000"/>
                        </a:lnSpc>
                        <a:spcBef>
                          <a:spcPts val="0"/>
                        </a:spcBef>
                        <a:spcAft>
                          <a:spcPts val="0"/>
                        </a:spcAft>
                        <a:buNone/>
                      </a:pPr>
                      <a:r>
                        <a:rPr b="1" lang="en" sz="700">
                          <a:solidFill>
                            <a:srgbClr val="FFFFFF"/>
                          </a:solidFill>
                        </a:rPr>
                        <a:t>Min</a:t>
                      </a:r>
                      <a:endParaRPr b="1" sz="700">
                        <a:solidFill>
                          <a:srgbClr val="FFFFFF"/>
                        </a:solidFill>
                      </a:endParaRPr>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rgbClr val="FFFFFF"/>
                          </a:solidFill>
                        </a:rPr>
                        <a:t>Max</a:t>
                      </a:r>
                      <a:endParaRPr b="1" sz="700">
                        <a:solidFill>
                          <a:srgbClr val="FFFFFF"/>
                        </a:solidFill>
                      </a:endParaRPr>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rgbClr val="FFFFFF"/>
                          </a:solidFill>
                        </a:rPr>
                        <a:t>Max</a:t>
                      </a:r>
                      <a:endParaRPr b="1" sz="700">
                        <a:solidFill>
                          <a:srgbClr val="FFFFFF"/>
                        </a:solidFill>
                      </a:endParaRPr>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rgbClr val="FFFFFF"/>
                          </a:solidFill>
                        </a:rPr>
                        <a:t>Min</a:t>
                      </a:r>
                      <a:endParaRPr b="1" sz="700">
                        <a:solidFill>
                          <a:srgbClr val="FFFFFF"/>
                        </a:solidFill>
                      </a:endParaRPr>
                    </a:p>
                  </a:txBody>
                  <a:tcPr marT="19050" marB="19050" marR="28575" marL="28575" anchor="ctr">
                    <a:lnL cap="flat" cmpd="sng" w="7625">
                      <a:solidFill>
                        <a:srgbClr val="000000"/>
                      </a:solidFill>
                      <a:prstDash val="dot"/>
                      <a:round/>
                      <a:headEnd len="sm" w="sm" type="none"/>
                      <a:tailEnd len="sm" w="sm" type="none"/>
                    </a:lnL>
                    <a:lnR cap="flat" cmpd="sng" w="7625">
                      <a:solidFill>
                        <a:srgbClr val="CCCCCC"/>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vMerge="1"/>
              </a:tr>
              <a:tr h="161925">
                <a:tc>
                  <a:txBody>
                    <a:bodyPr/>
                    <a:lstStyle/>
                    <a:p>
                      <a:pPr indent="0" lvl="0" marL="0" rtl="0" algn="l">
                        <a:lnSpc>
                          <a:spcPct val="115000"/>
                        </a:lnSpc>
                        <a:spcBef>
                          <a:spcPts val="0"/>
                        </a:spcBef>
                        <a:spcAft>
                          <a:spcPts val="0"/>
                        </a:spcAft>
                        <a:buNone/>
                      </a:pPr>
                      <a:r>
                        <a:rPr lang="en" sz="700"/>
                        <a:t>Pushbroom Color VIS</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11</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13</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218.2</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184.6</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Flyby</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Gamma Ray Spectrometer</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4</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8</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0.5</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0.3</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Flyby</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Laguimir Probe</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4</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8</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0.3</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0.1</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Continuous</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Dust Detection</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4</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8</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0.1</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0.1</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Continuous</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10 kHz - 1.7 MHz LFR</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40.0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40.0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Smart</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1.3 MHz - 19.2 MHz HFR</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40.0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40.0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Smart</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Search Coil Magnetometer</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40.0</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40.0</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Smart</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Fluxgate Magnetometer</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4</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0.4</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0.1</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Continuous</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SWEAP SPAN-A/B</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8</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16</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0.5</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Continuous</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EPI-Lo</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8</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16</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0.4</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0.2</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Continuous</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XNAV X-Ray Telescopes</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700"/>
                        <a:t>4</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700"/>
                        <a:t>8</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700"/>
                        <a:t>0.4</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700"/>
                        <a:t>0.2</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700"/>
                        <a:t>Flyby</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tcPr>
                </a:tc>
              </a:tr>
            </a:tbl>
          </a:graphicData>
        </a:graphic>
      </p:graphicFrame>
      <p:sp>
        <p:nvSpPr>
          <p:cNvPr id="57" name="Google Shape;57;p13"/>
          <p:cNvSpPr txBox="1"/>
          <p:nvPr/>
        </p:nvSpPr>
        <p:spPr>
          <a:xfrm>
            <a:off x="3964300" y="485775"/>
            <a:ext cx="3576000" cy="8837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Data </a:t>
            </a:r>
            <a:r>
              <a:rPr b="1" lang="en"/>
              <a:t>Handling</a:t>
            </a:r>
            <a:r>
              <a:rPr b="1" lang="en"/>
              <a:t> Computer</a:t>
            </a:r>
            <a:endParaRPr b="1"/>
          </a:p>
          <a:p>
            <a:pPr indent="0" lvl="0" marL="0" rtl="0" algn="l">
              <a:spcBef>
                <a:spcPts val="0"/>
              </a:spcBef>
              <a:spcAft>
                <a:spcPts val="0"/>
              </a:spcAft>
              <a:buNone/>
            </a:pPr>
            <a:r>
              <a:rPr b="1" lang="en" sz="1100"/>
              <a:t>COTS Product and </a:t>
            </a:r>
            <a:r>
              <a:rPr b="1" lang="en" sz="1100"/>
              <a:t>Capabilities</a:t>
            </a:r>
            <a:endParaRPr b="1" sz="1100"/>
          </a:p>
          <a:p>
            <a:pPr indent="0" lvl="0" marL="0" rtl="0" algn="l">
              <a:spcBef>
                <a:spcPts val="0"/>
              </a:spcBef>
              <a:spcAft>
                <a:spcPts val="0"/>
              </a:spcAft>
              <a:buNone/>
            </a:pPr>
            <a:r>
              <a:rPr lang="en" sz="1000"/>
              <a:t>The Xiphios Q8JS system on a chip was selected for scientific data processing. It is rated for 30 krad </a:t>
            </a:r>
            <a:r>
              <a:rPr lang="en" sz="1000"/>
              <a:t>lifetime</a:t>
            </a:r>
            <a:r>
              <a:rPr lang="en" sz="1000"/>
              <a:t> radiation and designed expressly for high power edge computation on spacecraft such as real time hyperspectral image compression </a:t>
            </a:r>
            <a:r>
              <a:rPr lang="en" sz="1000"/>
              <a:t>and</a:t>
            </a:r>
            <a:r>
              <a:rPr lang="en" sz="1000"/>
              <a:t> artificial intelligence. </a:t>
            </a:r>
            <a:endParaRPr sz="1000"/>
          </a:p>
          <a:p>
            <a:pPr indent="0" lvl="0" marL="0" rtl="0" algn="l">
              <a:spcBef>
                <a:spcPts val="0"/>
              </a:spcBef>
              <a:spcAft>
                <a:spcPts val="0"/>
              </a:spcAft>
              <a:buNone/>
            </a:pPr>
            <a:r>
              <a:rPr b="1" lang="en" sz="1100"/>
              <a:t>Radiation Hardening In Software</a:t>
            </a:r>
            <a:endParaRPr b="1" sz="1100"/>
          </a:p>
          <a:p>
            <a:pPr indent="0" lvl="0" marL="0" rtl="0" algn="l">
              <a:spcBef>
                <a:spcPts val="0"/>
              </a:spcBef>
              <a:spcAft>
                <a:spcPts val="0"/>
              </a:spcAft>
              <a:buNone/>
            </a:pPr>
            <a:r>
              <a:rPr lang="en" sz="1000">
                <a:solidFill>
                  <a:schemeClr val="dk1"/>
                </a:solidFill>
              </a:rPr>
              <a:t>The Current Space Born Computer </a:t>
            </a:r>
            <a:r>
              <a:rPr lang="en" sz="1000">
                <a:solidFill>
                  <a:schemeClr val="dk1"/>
                </a:solidFill>
              </a:rPr>
              <a:t>Experiment</a:t>
            </a:r>
            <a:r>
              <a:rPr lang="en" sz="1000">
                <a:solidFill>
                  <a:schemeClr val="dk1"/>
                </a:solidFill>
              </a:rPr>
              <a:t> </a:t>
            </a:r>
            <a:r>
              <a:rPr lang="en" sz="1000">
                <a:solidFill>
                  <a:schemeClr val="dk1"/>
                </a:solidFill>
              </a:rPr>
              <a:t>Series</a:t>
            </a:r>
            <a:r>
              <a:rPr lang="en" sz="1000">
                <a:solidFill>
                  <a:schemeClr val="dk1"/>
                </a:solidFill>
              </a:rPr>
              <a:t> on </a:t>
            </a:r>
            <a:r>
              <a:rPr lang="en" sz="1000">
                <a:solidFill>
                  <a:schemeClr val="dk1"/>
                </a:solidFill>
              </a:rPr>
              <a:t>the</a:t>
            </a:r>
            <a:r>
              <a:rPr lang="en" sz="1000">
                <a:solidFill>
                  <a:schemeClr val="dk1"/>
                </a:solidFill>
              </a:rPr>
              <a:t> ISS has and is demonstrating active radiation hardening using fault detection software and supporting science investigations. The techniques developed allow more powerful </a:t>
            </a:r>
            <a:r>
              <a:rPr lang="en" sz="1000">
                <a:solidFill>
                  <a:schemeClr val="dk1"/>
                </a:solidFill>
              </a:rPr>
              <a:t>and</a:t>
            </a:r>
            <a:r>
              <a:rPr lang="en" sz="1000">
                <a:solidFill>
                  <a:schemeClr val="dk1"/>
                </a:solidFill>
              </a:rPr>
              <a:t> efficient but less radiation hardened computers to be used for onboard  scientific data handling.</a:t>
            </a:r>
            <a:endParaRPr sz="1000">
              <a:solidFill>
                <a:schemeClr val="dk1"/>
              </a:solidFill>
            </a:endParaRPr>
          </a:p>
          <a:p>
            <a:pPr indent="0" lvl="0" marL="0" rtl="0" algn="l">
              <a:spcBef>
                <a:spcPts val="0"/>
              </a:spcBef>
              <a:spcAft>
                <a:spcPts val="0"/>
              </a:spcAft>
              <a:buNone/>
            </a:pPr>
            <a:r>
              <a:rPr b="1" lang="en"/>
              <a:t>Data Compression Algorithms</a:t>
            </a:r>
            <a:endParaRPr b="1"/>
          </a:p>
          <a:p>
            <a:pPr indent="0" lvl="0" marL="0" rtl="0" algn="l">
              <a:spcBef>
                <a:spcPts val="0"/>
              </a:spcBef>
              <a:spcAft>
                <a:spcPts val="0"/>
              </a:spcAft>
              <a:buNone/>
            </a:pPr>
            <a:r>
              <a:rPr b="1" lang="en" sz="1100"/>
              <a:t>Hyperspectral Image Compression</a:t>
            </a:r>
            <a:endParaRPr b="1" sz="1100"/>
          </a:p>
          <a:p>
            <a:pPr indent="0" lvl="0" marL="0" rtl="0" algn="l">
              <a:spcBef>
                <a:spcPts val="0"/>
              </a:spcBef>
              <a:spcAft>
                <a:spcPts val="0"/>
              </a:spcAft>
              <a:buNone/>
            </a:pPr>
            <a:r>
              <a:rPr lang="en" sz="1100"/>
              <a:t>Hyperspectral Images are first transformed into a spectral </a:t>
            </a:r>
            <a:r>
              <a:rPr lang="en" sz="1100"/>
              <a:t>principal</a:t>
            </a:r>
            <a:r>
              <a:rPr lang="en" sz="1100"/>
              <a:t> component domain by </a:t>
            </a:r>
            <a:r>
              <a:rPr lang="en" sz="1100"/>
              <a:t>performing</a:t>
            </a:r>
            <a:r>
              <a:rPr lang="en" sz="1100"/>
              <a:t> PCA on all </a:t>
            </a:r>
            <a:r>
              <a:rPr lang="en" sz="1100"/>
              <a:t>the</a:t>
            </a:r>
            <a:r>
              <a:rPr lang="en" sz="1100"/>
              <a:t> pixels in a phase space with a </a:t>
            </a:r>
            <a:r>
              <a:rPr lang="en" sz="1100"/>
              <a:t>dimension</a:t>
            </a:r>
            <a:r>
              <a:rPr lang="en" sz="1100"/>
              <a:t> for the normalized intensity of each wavelength band. </a:t>
            </a:r>
            <a:r>
              <a:rPr lang="en" sz="1100"/>
              <a:t>Anomalous</a:t>
            </a:r>
            <a:r>
              <a:rPr lang="en" sz="1100"/>
              <a:t> </a:t>
            </a:r>
            <a:r>
              <a:rPr lang="en" sz="1100"/>
              <a:t>pixels, defined as insufficiently sparse in the PCA domain, are saved externally and replaced in the image with imputed values. The image is then compressed to 1 bit per pixel per band in the PCA domain using JPEG XR.</a:t>
            </a:r>
            <a:endParaRPr sz="1100">
              <a:solidFill>
                <a:schemeClr val="dk1"/>
              </a:solidFill>
            </a:endParaRPr>
          </a:p>
          <a:p>
            <a:pPr indent="0" lvl="0" marL="0" rtl="0" algn="l">
              <a:lnSpc>
                <a:spcPct val="115000"/>
              </a:lnSpc>
              <a:spcBef>
                <a:spcPts val="0"/>
              </a:spcBef>
              <a:spcAft>
                <a:spcPts val="0"/>
              </a:spcAft>
              <a:buNone/>
            </a:pPr>
            <a:r>
              <a:rPr i="1" lang="en" sz="1100">
                <a:solidFill>
                  <a:schemeClr val="dk1"/>
                </a:solidFill>
              </a:rPr>
              <a:t>B. Penna, et al, “Hyperspectral image compression employing a model of anomalous pixels” IEEE Geosci. Remote Sens. Lett. 4(4), 664 (2007)</a:t>
            </a:r>
            <a:endParaRPr i="1" sz="1100"/>
          </a:p>
          <a:p>
            <a:pPr indent="0" lvl="0" marL="0" rtl="0" algn="l">
              <a:spcBef>
                <a:spcPts val="0"/>
              </a:spcBef>
              <a:spcAft>
                <a:spcPts val="0"/>
              </a:spcAft>
              <a:buNone/>
            </a:pPr>
            <a:r>
              <a:rPr b="1" lang="en" sz="1100"/>
              <a:t>Quantized Chebyshev Transform</a:t>
            </a:r>
            <a:endParaRPr b="1" sz="1100"/>
          </a:p>
          <a:p>
            <a:pPr indent="0" lvl="0" marL="0" rtl="0" algn="l">
              <a:spcBef>
                <a:spcPts val="0"/>
              </a:spcBef>
              <a:spcAft>
                <a:spcPts val="0"/>
              </a:spcAft>
              <a:buNone/>
            </a:pPr>
            <a:r>
              <a:rPr lang="en" sz="1100"/>
              <a:t>The Chebyshev Transform is related to the Fourier transform as a universal basis. Unlike high order Fourier </a:t>
            </a:r>
            <a:r>
              <a:rPr lang="en" sz="1100"/>
              <a:t>approximations</a:t>
            </a:r>
            <a:r>
              <a:rPr lang="en" sz="1100"/>
              <a:t> which concentrate error at extrema, Chebyshev </a:t>
            </a:r>
            <a:r>
              <a:rPr lang="en" sz="1100"/>
              <a:t>approximations</a:t>
            </a:r>
            <a:r>
              <a:rPr lang="en" sz="1100"/>
              <a:t> spread error evenly. This minimizes the maximum </a:t>
            </a:r>
            <a:r>
              <a:rPr lang="en" sz="1100"/>
              <a:t>absolute</a:t>
            </a:r>
            <a:r>
              <a:rPr lang="en" sz="1100"/>
              <a:t> </a:t>
            </a:r>
            <a:r>
              <a:rPr lang="en" sz="1100"/>
              <a:t>error</a:t>
            </a:r>
            <a:r>
              <a:rPr lang="en" sz="1100"/>
              <a:t> and preserves extrema more effectively than a Fourier </a:t>
            </a:r>
            <a:r>
              <a:rPr lang="en" sz="1100"/>
              <a:t>approximation</a:t>
            </a:r>
            <a:r>
              <a:rPr lang="en" sz="1100"/>
              <a:t> for a given level of quantization.</a:t>
            </a:r>
            <a:endParaRPr sz="1100"/>
          </a:p>
          <a:p>
            <a:pPr indent="0" lvl="0" marL="0" rtl="0" algn="l">
              <a:lnSpc>
                <a:spcPct val="115000"/>
              </a:lnSpc>
              <a:spcBef>
                <a:spcPts val="0"/>
              </a:spcBef>
              <a:spcAft>
                <a:spcPts val="0"/>
              </a:spcAft>
              <a:buClr>
                <a:schemeClr val="dk1"/>
              </a:buClr>
              <a:buSzPts val="1100"/>
              <a:buFont typeface="Arial"/>
              <a:buNone/>
            </a:pPr>
            <a:r>
              <a:rPr i="1" lang="en" sz="1200">
                <a:solidFill>
                  <a:schemeClr val="dk1"/>
                </a:solidFill>
                <a:latin typeface="Times New Roman"/>
                <a:ea typeface="Times New Roman"/>
                <a:cs typeface="Times New Roman"/>
                <a:sym typeface="Times New Roman"/>
              </a:rPr>
              <a:t>S.Edward Hawkins III, et al, “A new compression algorithm for spectral and time-series data,” Acta Astronautica</a:t>
            </a:r>
            <a:endParaRPr i="1" sz="1100"/>
          </a:p>
          <a:p>
            <a:pPr indent="0" lvl="0" marL="0" rtl="0" algn="l">
              <a:spcBef>
                <a:spcPts val="0"/>
              </a:spcBef>
              <a:spcAft>
                <a:spcPts val="0"/>
              </a:spcAft>
              <a:buNone/>
            </a:pPr>
            <a:r>
              <a:rPr b="1" lang="en" sz="1100"/>
              <a:t>Smart Quantization and Bitshuffle</a:t>
            </a:r>
            <a:endParaRPr b="1" sz="1100"/>
          </a:p>
          <a:p>
            <a:pPr indent="0" lvl="0" marL="0" rtl="0" algn="l">
              <a:spcBef>
                <a:spcPts val="0"/>
              </a:spcBef>
              <a:spcAft>
                <a:spcPts val="0"/>
              </a:spcAft>
              <a:buNone/>
            </a:pPr>
            <a:r>
              <a:rPr lang="en" sz="1100"/>
              <a:t>Fields suite spectral data is compressed by first quantizing the spectral intensities</a:t>
            </a:r>
            <a:r>
              <a:rPr lang="en" sz="1100"/>
              <a:t> while minimizing the loss of useable signal</a:t>
            </a:r>
            <a:r>
              <a:rPr lang="en" sz="1100"/>
              <a:t>. The quantized data consists of strings of very similar numbers. Bitshuffle interleaves the data at </a:t>
            </a:r>
            <a:r>
              <a:rPr lang="en" sz="1100"/>
              <a:t>the</a:t>
            </a:r>
            <a:r>
              <a:rPr lang="en" sz="1100"/>
              <a:t> bit level to group all the 1s places, 2s places, etc such that a simple lossless compression algorithm, such as LFZ, can easily take advantage of the redundancies present in radiometric data.</a:t>
            </a:r>
            <a:endParaRPr sz="1100"/>
          </a:p>
          <a:p>
            <a:pPr indent="0" lvl="0" marL="0" rtl="0" algn="l">
              <a:lnSpc>
                <a:spcPct val="115000"/>
              </a:lnSpc>
              <a:spcBef>
                <a:spcPts val="0"/>
              </a:spcBef>
              <a:spcAft>
                <a:spcPts val="0"/>
              </a:spcAft>
              <a:buClr>
                <a:schemeClr val="dk1"/>
              </a:buClr>
              <a:buSzPts val="1100"/>
              <a:buFont typeface="Arial"/>
              <a:buNone/>
            </a:pPr>
            <a:r>
              <a:rPr i="1" lang="en" sz="1200">
                <a:solidFill>
                  <a:schemeClr val="dk1"/>
                </a:solidFill>
                <a:latin typeface="Times New Roman"/>
                <a:ea typeface="Times New Roman"/>
                <a:cs typeface="Times New Roman"/>
                <a:sym typeface="Times New Roman"/>
              </a:rPr>
              <a:t>Kiyoshi Masui, “A compression scheme for radio data in high performance computing”</a:t>
            </a:r>
            <a:endParaRPr i="1" sz="11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graphicFrame>
        <p:nvGraphicFramePr>
          <p:cNvPr id="62" name="Google Shape;62;p14"/>
          <p:cNvGraphicFramePr/>
          <p:nvPr/>
        </p:nvGraphicFramePr>
        <p:xfrm>
          <a:off x="202800" y="507272"/>
          <a:ext cx="3000000" cy="3000000"/>
        </p:xfrm>
        <a:graphic>
          <a:graphicData uri="http://schemas.openxmlformats.org/drawingml/2006/table">
            <a:tbl>
              <a:tblPr>
                <a:noFill/>
                <a:tableStyleId>{B1E9F7CE-348A-4BAF-9C50-9D1B4F214048}</a:tableStyleId>
              </a:tblPr>
              <a:tblGrid>
                <a:gridCol w="1639000"/>
                <a:gridCol w="713625"/>
                <a:gridCol w="596000"/>
                <a:gridCol w="627325"/>
              </a:tblGrid>
              <a:tr h="161925">
                <a:tc gridSpan="4">
                  <a:txBody>
                    <a:bodyPr/>
                    <a:lstStyle/>
                    <a:p>
                      <a:pPr indent="0" lvl="0" marL="0" rtl="0" algn="ctr">
                        <a:lnSpc>
                          <a:spcPct val="115000"/>
                        </a:lnSpc>
                        <a:spcBef>
                          <a:spcPts val="0"/>
                        </a:spcBef>
                        <a:spcAft>
                          <a:spcPts val="0"/>
                        </a:spcAft>
                        <a:buNone/>
                      </a:pPr>
                      <a:r>
                        <a:rPr b="1" lang="en" sz="700">
                          <a:solidFill>
                            <a:srgbClr val="FFFFFF"/>
                          </a:solidFill>
                        </a:rPr>
                        <a:t>Initial Science Orbit Nominal Measurement Plan</a:t>
                      </a:r>
                      <a:endParaRPr b="1" sz="700">
                        <a:solidFill>
                          <a:srgbClr val="FFFFFF"/>
                        </a:solidFill>
                      </a:endParaRPr>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dot"/>
                      <a:round/>
                      <a:headEnd len="sm" w="sm" type="none"/>
                      <a:tailEnd len="sm" w="sm" type="none"/>
                    </a:lnB>
                    <a:solidFill>
                      <a:srgbClr val="134F5C"/>
                    </a:solidFill>
                  </a:tcPr>
                </a:tc>
                <a:tc hMerge="1"/>
                <a:tc hMerge="1"/>
                <a:tc hMerge="1"/>
              </a:tr>
              <a:tr h="161925">
                <a:tc>
                  <a:txBody>
                    <a:bodyPr/>
                    <a:lstStyle/>
                    <a:p>
                      <a:pPr indent="0" lvl="0" marL="0" rtl="0" algn="ctr">
                        <a:lnSpc>
                          <a:spcPct val="115000"/>
                        </a:lnSpc>
                        <a:spcBef>
                          <a:spcPts val="0"/>
                        </a:spcBef>
                        <a:spcAft>
                          <a:spcPts val="0"/>
                        </a:spcAft>
                        <a:buNone/>
                      </a:pPr>
                      <a:r>
                        <a:rPr b="1" lang="en" sz="700">
                          <a:solidFill>
                            <a:srgbClr val="FFFFFF"/>
                          </a:solidFill>
                        </a:rPr>
                        <a:t>Measurement</a:t>
                      </a:r>
                      <a:endParaRPr b="1" sz="700">
                        <a:solidFill>
                          <a:srgbClr val="FFFFFF"/>
                        </a:solidFill>
                      </a:endParaRPr>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rgbClr val="FFFFFF"/>
                          </a:solidFill>
                        </a:rPr>
                        <a:t>Base Duration</a:t>
                      </a:r>
                      <a:endParaRPr b="1" sz="700">
                        <a:solidFill>
                          <a:srgbClr val="FFFFFF"/>
                        </a:solidFill>
                      </a:endParaRPr>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rgbClr val="FFFFFF"/>
                          </a:solidFill>
                        </a:rPr>
                        <a:t>Quantity</a:t>
                      </a:r>
                      <a:endParaRPr b="1" sz="700">
                        <a:solidFill>
                          <a:srgbClr val="FFFFFF"/>
                        </a:solidFill>
                      </a:endParaRPr>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rgbClr val="FFFFFF"/>
                          </a:solidFill>
                        </a:rPr>
                        <a:t>Data (MB)</a:t>
                      </a:r>
                      <a:endParaRPr b="1" sz="700">
                        <a:solidFill>
                          <a:srgbClr val="FFFFFF"/>
                        </a:solidFill>
                      </a:endParaRPr>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r>
              <a:tr h="161925">
                <a:tc gridSpan="4">
                  <a:txBody>
                    <a:bodyPr/>
                    <a:lstStyle/>
                    <a:p>
                      <a:pPr indent="0" lvl="0" marL="0" rtl="0" algn="l">
                        <a:lnSpc>
                          <a:spcPct val="115000"/>
                        </a:lnSpc>
                        <a:spcBef>
                          <a:spcPts val="0"/>
                        </a:spcBef>
                        <a:spcAft>
                          <a:spcPts val="0"/>
                        </a:spcAft>
                        <a:buNone/>
                      </a:pPr>
                      <a:r>
                        <a:rPr b="1" lang="en" sz="700"/>
                        <a:t>Uranus Flyby (&lt;5 Ru)</a:t>
                      </a:r>
                      <a:endParaRPr b="1"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F9CB9C"/>
                    </a:solidFill>
                  </a:tcPr>
                </a:tc>
                <a:tc hMerge="1"/>
                <a:tc hMerge="1"/>
                <a:tc hMerge="1"/>
              </a:tr>
              <a:tr h="161925">
                <a:tc>
                  <a:txBody>
                    <a:bodyPr/>
                    <a:lstStyle/>
                    <a:p>
                      <a:pPr indent="0" lvl="0" marL="0" rtl="0" algn="l">
                        <a:lnSpc>
                          <a:spcPct val="115000"/>
                        </a:lnSpc>
                        <a:spcBef>
                          <a:spcPts val="0"/>
                        </a:spcBef>
                        <a:spcAft>
                          <a:spcPts val="0"/>
                        </a:spcAft>
                        <a:buNone/>
                      </a:pPr>
                      <a:r>
                        <a:rPr lang="en" sz="700"/>
                        <a:t>XNAV Flyby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hr</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0.3</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Gamma Ray Spectrometer Flyby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10 mins</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9</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0.3</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Pushbroom Imager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10 mins</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9</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147.3</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Continuous E-Antenna RF</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hr</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72.0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Continuous SCM</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hr</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36.0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Doppler Images</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min</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5.0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207450">
                <a:tc>
                  <a:txBody>
                    <a:bodyPr/>
                    <a:lstStyle/>
                    <a:p>
                      <a:pPr indent="0" lvl="0" marL="0" rtl="0" algn="ctr">
                        <a:lnSpc>
                          <a:spcPct val="115000"/>
                        </a:lnSpc>
                        <a:spcBef>
                          <a:spcPts val="0"/>
                        </a:spcBef>
                        <a:spcAft>
                          <a:spcPts val="0"/>
                        </a:spcAft>
                        <a:buNone/>
                      </a:pPr>
                      <a:r>
                        <a:rPr b="1" lang="en" sz="700"/>
                        <a:t>Subtotal</a:t>
                      </a:r>
                      <a:endParaRPr b="1"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b="1" lang="en" sz="700"/>
                        <a:t>260.9</a:t>
                      </a:r>
                      <a:endParaRPr b="1"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9FC5E8"/>
                    </a:solidFill>
                  </a:tcPr>
                </a:tc>
              </a:tr>
              <a:tr h="161925">
                <a:tc gridSpan="4">
                  <a:txBody>
                    <a:bodyPr/>
                    <a:lstStyle/>
                    <a:p>
                      <a:pPr indent="0" lvl="0" marL="0" rtl="0" algn="l">
                        <a:lnSpc>
                          <a:spcPct val="115000"/>
                        </a:lnSpc>
                        <a:spcBef>
                          <a:spcPts val="0"/>
                        </a:spcBef>
                        <a:spcAft>
                          <a:spcPts val="0"/>
                        </a:spcAft>
                        <a:buNone/>
                      </a:pPr>
                      <a:r>
                        <a:rPr b="1" lang="en" sz="700"/>
                        <a:t>Close Orbit (±5 Days of Periapsis)</a:t>
                      </a:r>
                      <a:endParaRPr b="1"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F9CB9C"/>
                    </a:solidFill>
                  </a:tcPr>
                </a:tc>
                <a:tc hMerge="1"/>
                <a:tc hMerge="1"/>
                <a:tc hMerge="1"/>
              </a:tr>
              <a:tr h="161925">
                <a:tc>
                  <a:txBody>
                    <a:bodyPr/>
                    <a:lstStyle/>
                    <a:p>
                      <a:pPr indent="0" lvl="0" marL="0" rtl="0" algn="l">
                        <a:lnSpc>
                          <a:spcPct val="115000"/>
                        </a:lnSpc>
                        <a:spcBef>
                          <a:spcPts val="0"/>
                        </a:spcBef>
                        <a:spcAft>
                          <a:spcPts val="0"/>
                        </a:spcAft>
                        <a:buNone/>
                      </a:pPr>
                      <a:r>
                        <a:rPr lang="en" sz="700"/>
                        <a:t>Continuous Instruments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day</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229.5</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Smart E-Antenna RF (1min/hr)</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day</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288.0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Smart SCM (1min/hr)</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day</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144.0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Full Spectral Images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min</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4</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296.8</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MIR Full Spectral Images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min</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82.0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Doppler Images</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min</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10.0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3 Color VIS/NIR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20s</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84775">
                <a:tc>
                  <a:txBody>
                    <a:bodyPr/>
                    <a:lstStyle/>
                    <a:p>
                      <a:pPr indent="0" lvl="0" marL="0" rtl="0" algn="ctr">
                        <a:lnSpc>
                          <a:spcPct val="115000"/>
                        </a:lnSpc>
                        <a:spcBef>
                          <a:spcPts val="0"/>
                        </a:spcBef>
                        <a:spcAft>
                          <a:spcPts val="0"/>
                        </a:spcAft>
                        <a:buNone/>
                      </a:pPr>
                      <a:r>
                        <a:rPr b="1" lang="en" sz="700"/>
                        <a:t>Subtotal</a:t>
                      </a:r>
                      <a:endParaRPr b="1"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b="1" lang="en" sz="700"/>
                        <a:t>1052.3</a:t>
                      </a:r>
                      <a:endParaRPr b="1"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9FC5E8"/>
                    </a:solidFill>
                  </a:tcPr>
                </a:tc>
              </a:tr>
              <a:tr h="161925">
                <a:tc gridSpan="4">
                  <a:txBody>
                    <a:bodyPr/>
                    <a:lstStyle/>
                    <a:p>
                      <a:pPr indent="0" lvl="0" marL="0" rtl="0" algn="l">
                        <a:lnSpc>
                          <a:spcPct val="115000"/>
                        </a:lnSpc>
                        <a:spcBef>
                          <a:spcPts val="0"/>
                        </a:spcBef>
                        <a:spcAft>
                          <a:spcPts val="0"/>
                        </a:spcAft>
                        <a:buNone/>
                      </a:pPr>
                      <a:r>
                        <a:rPr b="1" lang="en" sz="700"/>
                        <a:t>Distant Orbit (20 days)</a:t>
                      </a:r>
                      <a:endParaRPr b="1"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F9CB9C"/>
                    </a:solidFill>
                  </a:tcPr>
                </a:tc>
                <a:tc hMerge="1"/>
                <a:tc hMerge="1"/>
                <a:tc hMerge="1"/>
              </a:tr>
              <a:tr h="161925">
                <a:tc>
                  <a:txBody>
                    <a:bodyPr/>
                    <a:lstStyle/>
                    <a:p>
                      <a:pPr indent="0" lvl="0" marL="0" rtl="0" algn="l">
                        <a:lnSpc>
                          <a:spcPct val="115000"/>
                        </a:lnSpc>
                        <a:spcBef>
                          <a:spcPts val="0"/>
                        </a:spcBef>
                        <a:spcAft>
                          <a:spcPts val="0"/>
                        </a:spcAft>
                        <a:buNone/>
                      </a:pPr>
                      <a:r>
                        <a:rPr lang="en" sz="700"/>
                        <a:t>Continuous Instruments Min</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day</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205.2</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Smart E-Antenna RF (1min/hr)</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day</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288.0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Smart SCM (1min/hr)</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day</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144.0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Compressed Sensing </a:t>
                      </a:r>
                      <a:endParaRPr sz="700"/>
                    </a:p>
                    <a:p>
                      <a:pPr indent="0" lvl="0" marL="0" rtl="0" algn="l">
                        <a:lnSpc>
                          <a:spcPct val="115000"/>
                        </a:lnSpc>
                        <a:spcBef>
                          <a:spcPts val="0"/>
                        </a:spcBef>
                        <a:spcAft>
                          <a:spcPts val="0"/>
                        </a:spcAft>
                        <a:buNone/>
                      </a:pPr>
                      <a:r>
                        <a:rPr lang="en" sz="700"/>
                        <a:t>Doppler Seismology</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10 min</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120</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60.0</a:t>
                      </a:r>
                      <a:endParaRPr sz="700"/>
                    </a:p>
                  </a:txBody>
                  <a:tcPr marT="19050" marB="19050" marR="28575" marL="28575" anchor="ctr">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3 Color VIS/NIR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10 min</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DRIZZLE Panchromatic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 min</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33.3</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DRIZZLE 3 Color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 min</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2.8</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99075">
                <a:tc>
                  <a:txBody>
                    <a:bodyPr/>
                    <a:lstStyle/>
                    <a:p>
                      <a:pPr indent="0" lvl="0" marL="0" rtl="0" algn="ctr">
                        <a:lnSpc>
                          <a:spcPct val="115000"/>
                        </a:lnSpc>
                        <a:spcBef>
                          <a:spcPts val="0"/>
                        </a:spcBef>
                        <a:spcAft>
                          <a:spcPts val="0"/>
                        </a:spcAft>
                        <a:buNone/>
                      </a:pPr>
                      <a:r>
                        <a:rPr b="1" lang="en" sz="700"/>
                        <a:t>Subtotal</a:t>
                      </a:r>
                      <a:endParaRPr b="1"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b="1" lang="en" sz="700"/>
                        <a:t>745.3</a:t>
                      </a:r>
                      <a:endParaRPr b="1"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9FC5E8"/>
                    </a:solidFill>
                  </a:tcPr>
                </a:tc>
              </a:tr>
              <a:tr h="200100">
                <a:tc>
                  <a:txBody>
                    <a:bodyPr/>
                    <a:lstStyle/>
                    <a:p>
                      <a:pPr indent="0" lvl="0" marL="0" rtl="0" algn="ctr">
                        <a:lnSpc>
                          <a:spcPct val="115000"/>
                        </a:lnSpc>
                        <a:spcBef>
                          <a:spcPts val="0"/>
                        </a:spcBef>
                        <a:spcAft>
                          <a:spcPts val="0"/>
                        </a:spcAft>
                        <a:buNone/>
                      </a:pPr>
                      <a:r>
                        <a:rPr b="1" lang="en" sz="700"/>
                        <a:t>Total</a:t>
                      </a:r>
                      <a:endParaRPr b="1"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b="1" lang="en" sz="700"/>
                        <a:t>2058.6</a:t>
                      </a:r>
                      <a:endParaRPr b="1"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solidFill>
                      <a:srgbClr val="9FC5E8"/>
                    </a:solidFill>
                  </a:tcPr>
                </a:tc>
              </a:tr>
            </a:tbl>
          </a:graphicData>
        </a:graphic>
      </p:graphicFrame>
      <p:graphicFrame>
        <p:nvGraphicFramePr>
          <p:cNvPr id="63" name="Google Shape;63;p14"/>
          <p:cNvGraphicFramePr/>
          <p:nvPr/>
        </p:nvGraphicFramePr>
        <p:xfrm>
          <a:off x="202800" y="5639213"/>
          <a:ext cx="3000000" cy="3000000"/>
        </p:xfrm>
        <a:graphic>
          <a:graphicData uri="http://schemas.openxmlformats.org/drawingml/2006/table">
            <a:tbl>
              <a:tblPr>
                <a:noFill/>
                <a:tableStyleId>{B1E9F7CE-348A-4BAF-9C50-9D1B4F214048}</a:tableStyleId>
              </a:tblPr>
              <a:tblGrid>
                <a:gridCol w="1638975"/>
                <a:gridCol w="713625"/>
                <a:gridCol w="596000"/>
                <a:gridCol w="627350"/>
              </a:tblGrid>
              <a:tr h="161925">
                <a:tc gridSpan="4">
                  <a:txBody>
                    <a:bodyPr/>
                    <a:lstStyle/>
                    <a:p>
                      <a:pPr indent="0" lvl="0" marL="0" rtl="0" algn="ctr">
                        <a:lnSpc>
                          <a:spcPct val="115000"/>
                        </a:lnSpc>
                        <a:spcBef>
                          <a:spcPts val="0"/>
                        </a:spcBef>
                        <a:spcAft>
                          <a:spcPts val="0"/>
                        </a:spcAft>
                        <a:buNone/>
                      </a:pPr>
                      <a:r>
                        <a:rPr b="1" lang="en" sz="700">
                          <a:solidFill>
                            <a:srgbClr val="FFFFFF"/>
                          </a:solidFill>
                        </a:rPr>
                        <a:t>Moon Flyby Nominal Measurement Plan</a:t>
                      </a:r>
                      <a:endParaRPr b="1" sz="700">
                        <a:solidFill>
                          <a:srgbClr val="FFFFFF"/>
                        </a:solidFill>
                      </a:endParaRPr>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dot"/>
                      <a:round/>
                      <a:headEnd len="sm" w="sm" type="none"/>
                      <a:tailEnd len="sm" w="sm" type="none"/>
                    </a:lnB>
                    <a:solidFill>
                      <a:srgbClr val="134F5C"/>
                    </a:solidFill>
                  </a:tcPr>
                </a:tc>
                <a:tc hMerge="1"/>
                <a:tc hMerge="1"/>
                <a:tc hMerge="1"/>
              </a:tr>
              <a:tr h="161925">
                <a:tc>
                  <a:txBody>
                    <a:bodyPr/>
                    <a:lstStyle/>
                    <a:p>
                      <a:pPr indent="0" lvl="0" marL="0" rtl="0" algn="ctr">
                        <a:lnSpc>
                          <a:spcPct val="115000"/>
                        </a:lnSpc>
                        <a:spcBef>
                          <a:spcPts val="0"/>
                        </a:spcBef>
                        <a:spcAft>
                          <a:spcPts val="0"/>
                        </a:spcAft>
                        <a:buNone/>
                      </a:pPr>
                      <a:r>
                        <a:rPr b="1" lang="en" sz="700">
                          <a:solidFill>
                            <a:srgbClr val="FFFFFF"/>
                          </a:solidFill>
                        </a:rPr>
                        <a:t>Measurement</a:t>
                      </a:r>
                      <a:endParaRPr b="1" sz="700">
                        <a:solidFill>
                          <a:srgbClr val="FFFFFF"/>
                        </a:solidFill>
                      </a:endParaRPr>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rgbClr val="FFFFFF"/>
                          </a:solidFill>
                        </a:rPr>
                        <a:t>Base Duration</a:t>
                      </a:r>
                      <a:endParaRPr b="1" sz="700">
                        <a:solidFill>
                          <a:srgbClr val="FFFFFF"/>
                        </a:solidFill>
                      </a:endParaRPr>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rgbClr val="FFFFFF"/>
                          </a:solidFill>
                        </a:rPr>
                        <a:t>Quantity</a:t>
                      </a:r>
                      <a:endParaRPr b="1" sz="700">
                        <a:solidFill>
                          <a:srgbClr val="FFFFFF"/>
                        </a:solidFill>
                      </a:endParaRPr>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rgbClr val="FFFFFF"/>
                          </a:solidFill>
                        </a:rPr>
                        <a:t>Data (MB)</a:t>
                      </a:r>
                      <a:endParaRPr b="1" sz="700">
                        <a:solidFill>
                          <a:srgbClr val="FFFFFF"/>
                        </a:solidFill>
                      </a:endParaRPr>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r>
              <a:tr h="161925">
                <a:tc>
                  <a:txBody>
                    <a:bodyPr/>
                    <a:lstStyle/>
                    <a:p>
                      <a:pPr indent="0" lvl="0" marL="0" rtl="0" algn="l">
                        <a:lnSpc>
                          <a:spcPct val="115000"/>
                        </a:lnSpc>
                        <a:spcBef>
                          <a:spcPts val="0"/>
                        </a:spcBef>
                        <a:spcAft>
                          <a:spcPts val="0"/>
                        </a:spcAft>
                        <a:buNone/>
                      </a:pPr>
                      <a:r>
                        <a:rPr lang="en" sz="700"/>
                        <a:t>XNAV Flyby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hr</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0.2</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Gamma Ray Spectrometer Flyby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10 mins</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0.1</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Pushbroom Imager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10 mins</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32.7</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Continuous E-Antenna RF</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hr</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36.0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Continuous SCM</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hr</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18.0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Full Spectral Images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min</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4</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296.8</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MIR Full Spectral Images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min</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82.0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DRIZZLE Panchromatic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 mins</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33.3</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DRIZZLE 3 Color VIS/NIR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 mins</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5.6</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5650">
                <a:tc>
                  <a:txBody>
                    <a:bodyPr/>
                    <a:lstStyle/>
                    <a:p>
                      <a:pPr indent="0" lvl="0" marL="0" rtl="0" algn="ctr">
                        <a:lnSpc>
                          <a:spcPct val="115000"/>
                        </a:lnSpc>
                        <a:spcBef>
                          <a:spcPts val="0"/>
                        </a:spcBef>
                        <a:spcAft>
                          <a:spcPts val="0"/>
                        </a:spcAft>
                        <a:buNone/>
                      </a:pPr>
                      <a:r>
                        <a:rPr b="1" lang="en" sz="700"/>
                        <a:t>Totals:</a:t>
                      </a:r>
                      <a:endParaRPr b="1"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b="1" lang="en" sz="700"/>
                        <a:t>504.7</a:t>
                      </a:r>
                      <a:endParaRPr b="1"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solidFill>
                      <a:srgbClr val="9FC5E8"/>
                    </a:solidFill>
                  </a:tcPr>
                </a:tc>
              </a:tr>
            </a:tbl>
          </a:graphicData>
        </a:graphic>
      </p:graphicFrame>
      <p:graphicFrame>
        <p:nvGraphicFramePr>
          <p:cNvPr id="64" name="Google Shape;64;p14"/>
          <p:cNvGraphicFramePr/>
          <p:nvPr/>
        </p:nvGraphicFramePr>
        <p:xfrm>
          <a:off x="202800" y="7766150"/>
          <a:ext cx="3000000" cy="3000000"/>
        </p:xfrm>
        <a:graphic>
          <a:graphicData uri="http://schemas.openxmlformats.org/drawingml/2006/table">
            <a:tbl>
              <a:tblPr>
                <a:noFill/>
                <a:tableStyleId>{B1E9F7CE-348A-4BAF-9C50-9D1B4F214048}</a:tableStyleId>
              </a:tblPr>
              <a:tblGrid>
                <a:gridCol w="1638975"/>
                <a:gridCol w="713625"/>
                <a:gridCol w="596000"/>
                <a:gridCol w="627350"/>
              </a:tblGrid>
              <a:tr h="161925">
                <a:tc gridSpan="4">
                  <a:txBody>
                    <a:bodyPr/>
                    <a:lstStyle/>
                    <a:p>
                      <a:pPr indent="0" lvl="0" marL="0" rtl="0" algn="ctr">
                        <a:lnSpc>
                          <a:spcPct val="115000"/>
                        </a:lnSpc>
                        <a:spcBef>
                          <a:spcPts val="0"/>
                        </a:spcBef>
                        <a:spcAft>
                          <a:spcPts val="0"/>
                        </a:spcAft>
                        <a:buNone/>
                      </a:pPr>
                      <a:r>
                        <a:rPr b="1" lang="en" sz="700">
                          <a:solidFill>
                            <a:srgbClr val="FFFFFF"/>
                          </a:solidFill>
                        </a:rPr>
                        <a:t>Moon Tour Orbit Monthly Nominal Measurement Plan</a:t>
                      </a:r>
                      <a:endParaRPr b="1" sz="700">
                        <a:solidFill>
                          <a:srgbClr val="FFFFFF"/>
                        </a:solidFill>
                      </a:endParaRPr>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dot"/>
                      <a:round/>
                      <a:headEnd len="sm" w="sm" type="none"/>
                      <a:tailEnd len="sm" w="sm" type="none"/>
                    </a:lnB>
                    <a:solidFill>
                      <a:srgbClr val="134F5C"/>
                    </a:solidFill>
                  </a:tcPr>
                </a:tc>
                <a:tc hMerge="1"/>
                <a:tc hMerge="1"/>
                <a:tc hMerge="1"/>
              </a:tr>
              <a:tr h="161925">
                <a:tc>
                  <a:txBody>
                    <a:bodyPr/>
                    <a:lstStyle/>
                    <a:p>
                      <a:pPr indent="0" lvl="0" marL="0" rtl="0" algn="ctr">
                        <a:lnSpc>
                          <a:spcPct val="115000"/>
                        </a:lnSpc>
                        <a:spcBef>
                          <a:spcPts val="0"/>
                        </a:spcBef>
                        <a:spcAft>
                          <a:spcPts val="0"/>
                        </a:spcAft>
                        <a:buNone/>
                      </a:pPr>
                      <a:r>
                        <a:rPr b="1" lang="en" sz="700">
                          <a:solidFill>
                            <a:srgbClr val="FFFFFF"/>
                          </a:solidFill>
                        </a:rPr>
                        <a:t>Measurement</a:t>
                      </a:r>
                      <a:endParaRPr b="1" sz="700">
                        <a:solidFill>
                          <a:srgbClr val="FFFFFF"/>
                        </a:solidFill>
                      </a:endParaRPr>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rgbClr val="FFFFFF"/>
                          </a:solidFill>
                        </a:rPr>
                        <a:t>Base Duration</a:t>
                      </a:r>
                      <a:endParaRPr b="1" sz="700">
                        <a:solidFill>
                          <a:srgbClr val="FFFFFF"/>
                        </a:solidFill>
                      </a:endParaRPr>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rgbClr val="FFFFFF"/>
                          </a:solidFill>
                        </a:rPr>
                        <a:t>Quantity</a:t>
                      </a:r>
                      <a:endParaRPr b="1" sz="700">
                        <a:solidFill>
                          <a:srgbClr val="FFFFFF"/>
                        </a:solidFill>
                      </a:endParaRPr>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c>
                  <a:txBody>
                    <a:bodyPr/>
                    <a:lstStyle/>
                    <a:p>
                      <a:pPr indent="0" lvl="0" marL="0" rtl="0" algn="ctr">
                        <a:lnSpc>
                          <a:spcPct val="115000"/>
                        </a:lnSpc>
                        <a:spcBef>
                          <a:spcPts val="0"/>
                        </a:spcBef>
                        <a:spcAft>
                          <a:spcPts val="0"/>
                        </a:spcAft>
                        <a:buNone/>
                      </a:pPr>
                      <a:r>
                        <a:rPr b="1" lang="en" sz="700">
                          <a:solidFill>
                            <a:srgbClr val="FFFFFF"/>
                          </a:solidFill>
                        </a:rPr>
                        <a:t>Data (MB)</a:t>
                      </a:r>
                      <a:endParaRPr b="1" sz="700">
                        <a:solidFill>
                          <a:srgbClr val="FFFFFF"/>
                        </a:solidFill>
                      </a:endParaRPr>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solidFill>
                      <a:srgbClr val="134F5C"/>
                    </a:solidFill>
                  </a:tcPr>
                </a:tc>
              </a:tr>
              <a:tr h="161925">
                <a:tc>
                  <a:txBody>
                    <a:bodyPr/>
                    <a:lstStyle/>
                    <a:p>
                      <a:pPr indent="0" lvl="0" marL="0" rtl="0" algn="l">
                        <a:lnSpc>
                          <a:spcPct val="115000"/>
                        </a:lnSpc>
                        <a:spcBef>
                          <a:spcPts val="0"/>
                        </a:spcBef>
                        <a:spcAft>
                          <a:spcPts val="0"/>
                        </a:spcAft>
                        <a:buNone/>
                      </a:pPr>
                      <a:r>
                        <a:rPr lang="en" sz="700"/>
                        <a:t>Continuous Instruments Min</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day</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307.8</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Smart E-Antenna RF (1min/hr)</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day</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432.0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Smart E-Antenna RF (1min/hr)</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day</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216.0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Continuous E-Antenna RF</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hr</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8</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288.0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Full Spectral Images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1 min</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6</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445.2</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DRIZZLE MIR Spectral Image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30 mins</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6</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30.8</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DRIZZLE Panchromatic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 mins</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33.3</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1925">
                <a:tc>
                  <a:txBody>
                    <a:bodyPr/>
                    <a:lstStyle/>
                    <a:p>
                      <a:pPr indent="0" lvl="0" marL="0" rtl="0" algn="l">
                        <a:lnSpc>
                          <a:spcPct val="115000"/>
                        </a:lnSpc>
                        <a:spcBef>
                          <a:spcPts val="0"/>
                        </a:spcBef>
                        <a:spcAft>
                          <a:spcPts val="0"/>
                        </a:spcAft>
                        <a:buNone/>
                      </a:pPr>
                      <a:r>
                        <a:rPr lang="en" sz="700"/>
                        <a:t>DRIZZLE 3 Color VIS/NIR Max</a:t>
                      </a:r>
                      <a:endParaRPr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 mins</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20</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c>
                  <a:txBody>
                    <a:bodyPr/>
                    <a:lstStyle/>
                    <a:p>
                      <a:pPr indent="0" lvl="0" marL="0" rtl="0" algn="ctr">
                        <a:lnSpc>
                          <a:spcPct val="115000"/>
                        </a:lnSpc>
                        <a:spcBef>
                          <a:spcPts val="0"/>
                        </a:spcBef>
                        <a:spcAft>
                          <a:spcPts val="0"/>
                        </a:spcAft>
                        <a:buNone/>
                      </a:pPr>
                      <a:r>
                        <a:rPr lang="en" sz="700"/>
                        <a:t>5.6</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dot"/>
                      <a:round/>
                      <a:headEnd len="sm" w="sm" type="none"/>
                      <a:tailEnd len="sm" w="sm" type="none"/>
                    </a:lnB>
                  </a:tcPr>
                </a:tc>
              </a:tr>
              <a:tr h="165725">
                <a:tc>
                  <a:txBody>
                    <a:bodyPr/>
                    <a:lstStyle/>
                    <a:p>
                      <a:pPr indent="0" lvl="0" marL="0" rtl="0" algn="ctr">
                        <a:lnSpc>
                          <a:spcPct val="115000"/>
                        </a:lnSpc>
                        <a:spcBef>
                          <a:spcPts val="0"/>
                        </a:spcBef>
                        <a:spcAft>
                          <a:spcPts val="0"/>
                        </a:spcAft>
                        <a:buNone/>
                      </a:pPr>
                      <a:r>
                        <a:rPr b="1" lang="en" sz="700"/>
                        <a:t>Totals:</a:t>
                      </a:r>
                      <a:endParaRPr b="1" sz="700"/>
                    </a:p>
                  </a:txBody>
                  <a:tcPr marT="19050" marB="19050" marR="28575" marL="28575" anchor="b">
                    <a:lnL cap="flat" cmpd="sng" w="7625">
                      <a:solidFill>
                        <a:srgbClr val="000000"/>
                      </a:solidFill>
                      <a:prstDash val="solid"/>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t/>
                      </a:r>
                      <a:endParaRPr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dot"/>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b="1" lang="en" sz="700"/>
                        <a:t>1758.6</a:t>
                      </a:r>
                      <a:endParaRPr b="1" sz="700"/>
                    </a:p>
                  </a:txBody>
                  <a:tcPr marT="19050" marB="19050" marR="28575" marL="28575" anchor="b">
                    <a:lnL cap="flat" cmpd="sng" w="7625">
                      <a:solidFill>
                        <a:srgbClr val="000000"/>
                      </a:solidFill>
                      <a:prstDash val="dot"/>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dot"/>
                      <a:round/>
                      <a:headEnd len="sm" w="sm" type="none"/>
                      <a:tailEnd len="sm" w="sm" type="none"/>
                    </a:lnT>
                    <a:lnB cap="flat" cmpd="sng" w="7625">
                      <a:solidFill>
                        <a:srgbClr val="000000"/>
                      </a:solidFill>
                      <a:prstDash val="solid"/>
                      <a:round/>
                      <a:headEnd len="sm" w="sm" type="none"/>
                      <a:tailEnd len="sm" w="sm" type="none"/>
                    </a:lnB>
                    <a:solidFill>
                      <a:srgbClr val="9FC5E8"/>
                    </a:solidFill>
                  </a:tcPr>
                </a:tc>
              </a:tr>
            </a:tbl>
          </a:graphicData>
        </a:graphic>
      </p:graphicFrame>
      <p:sp>
        <p:nvSpPr>
          <p:cNvPr id="65" name="Google Shape;65;p14"/>
          <p:cNvSpPr txBox="1"/>
          <p:nvPr/>
        </p:nvSpPr>
        <p:spPr>
          <a:xfrm>
            <a:off x="3973825" y="507275"/>
            <a:ext cx="3576000" cy="912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Data Collection Algorithms</a:t>
            </a:r>
            <a:endParaRPr b="1"/>
          </a:p>
          <a:p>
            <a:pPr indent="0" lvl="0" marL="0" rtl="0" algn="l">
              <a:spcBef>
                <a:spcPts val="0"/>
              </a:spcBef>
              <a:spcAft>
                <a:spcPts val="0"/>
              </a:spcAft>
              <a:buNone/>
            </a:pPr>
            <a:r>
              <a:rPr b="1" lang="en" sz="1000"/>
              <a:t>Smart Data Collection for RF and SCM</a:t>
            </a:r>
            <a:endParaRPr b="1" sz="1000"/>
          </a:p>
          <a:p>
            <a:pPr indent="0" lvl="0" marL="0" rtl="0" algn="l">
              <a:spcBef>
                <a:spcPts val="0"/>
              </a:spcBef>
              <a:spcAft>
                <a:spcPts val="0"/>
              </a:spcAft>
              <a:buNone/>
            </a:pPr>
            <a:r>
              <a:rPr lang="en" sz="1000"/>
              <a:t>The smart data collection system is motivated by two goals. The first is to capture unpredictable transient phenomena such as lighting and magnetoplasma interactions. The second is to determine </a:t>
            </a:r>
            <a:r>
              <a:rPr lang="en" sz="1000"/>
              <a:t>the</a:t>
            </a:r>
            <a:r>
              <a:rPr lang="en" sz="1000"/>
              <a:t> periodicity of changes such as radio sources rotating into view or repeating magnetic field structures to make the most efficient use of more detailed investigations. The smart data collection algorithm collects data continuously to a rolling buffer, saving “snips” from </a:t>
            </a:r>
            <a:r>
              <a:rPr lang="en" sz="1000"/>
              <a:t>the</a:t>
            </a:r>
            <a:r>
              <a:rPr lang="en" sz="1000"/>
              <a:t> buffer that encapsulate data segments with high variance to capture short duration events and sudden changes in </a:t>
            </a:r>
            <a:r>
              <a:rPr lang="en" sz="1000"/>
              <a:t>the</a:t>
            </a:r>
            <a:r>
              <a:rPr lang="en" sz="1000"/>
              <a:t> baseline. The system will </a:t>
            </a:r>
            <a:r>
              <a:rPr lang="en" sz="1000"/>
              <a:t>additionally</a:t>
            </a:r>
            <a:r>
              <a:rPr lang="en" sz="1000"/>
              <a:t> save a short “snip” if the baseline drifts </a:t>
            </a:r>
            <a:r>
              <a:rPr lang="en" sz="1000"/>
              <a:t>significantly</a:t>
            </a:r>
            <a:r>
              <a:rPr lang="en" sz="1000"/>
              <a:t> from the previous “snip”</a:t>
            </a:r>
            <a:endParaRPr b="1" sz="1000"/>
          </a:p>
          <a:p>
            <a:pPr indent="0" lvl="0" marL="0" rtl="0" algn="l">
              <a:spcBef>
                <a:spcPts val="0"/>
              </a:spcBef>
              <a:spcAft>
                <a:spcPts val="0"/>
              </a:spcAft>
              <a:buNone/>
            </a:pPr>
            <a:r>
              <a:rPr b="1" lang="en" sz="1000"/>
              <a:t>Compressed Sensing for Doppler Seismology</a:t>
            </a:r>
            <a:endParaRPr b="1" sz="1000"/>
          </a:p>
          <a:p>
            <a:pPr indent="0" lvl="0" marL="0" rtl="0" algn="l">
              <a:spcBef>
                <a:spcPts val="0"/>
              </a:spcBef>
              <a:spcAft>
                <a:spcPts val="0"/>
              </a:spcAft>
              <a:buNone/>
            </a:pPr>
            <a:r>
              <a:rPr lang="en" sz="1000"/>
              <a:t>Compressed Sensing is a set of techniques for reconstructing data that is sparse in a know basis set from a limited number of observations </a:t>
            </a:r>
            <a:r>
              <a:rPr lang="en" sz="1000"/>
              <a:t>with</a:t>
            </a:r>
            <a:r>
              <a:rPr lang="en" sz="1000"/>
              <a:t> precisely known random placements. We can assume that the global </a:t>
            </a:r>
            <a:r>
              <a:rPr lang="en" sz="1000"/>
              <a:t>oscillations</a:t>
            </a:r>
            <a:r>
              <a:rPr lang="en" sz="1000"/>
              <a:t> of Uranus are sparse in the set of spherical harmonics, and therefore dramatically reduce the data required to measure them compared to nyquist sampling.</a:t>
            </a:r>
            <a:endParaRPr sz="1000"/>
          </a:p>
          <a:p>
            <a:pPr indent="0" lvl="0" marL="0" rtl="0" algn="l">
              <a:spcBef>
                <a:spcPts val="0"/>
              </a:spcBef>
              <a:spcAft>
                <a:spcPts val="0"/>
              </a:spcAft>
              <a:buNone/>
            </a:pPr>
            <a:r>
              <a:rPr b="1" lang="en" sz="1000"/>
              <a:t>DRIZZLE Superresolution Imaging</a:t>
            </a:r>
            <a:endParaRPr b="1" sz="1000"/>
          </a:p>
          <a:p>
            <a:pPr indent="0" lvl="0" marL="0" rtl="0" algn="l">
              <a:spcBef>
                <a:spcPts val="0"/>
              </a:spcBef>
              <a:spcAft>
                <a:spcPts val="0"/>
              </a:spcAft>
              <a:buNone/>
            </a:pPr>
            <a:r>
              <a:rPr lang="en" sz="1000"/>
              <a:t>DRIZZLE is an algorithm for combining many images with relative pointing known to sub pixel </a:t>
            </a:r>
            <a:r>
              <a:rPr lang="en" sz="1000"/>
              <a:t>precision</a:t>
            </a:r>
            <a:r>
              <a:rPr lang="en" sz="1000"/>
              <a:t> into a single higher resolution image, up to the diffraction limit of the optics. It was originally developed for the hubble deep field. It allows the sensors’ native resolution to be optimized for imaging Uranus’ a</a:t>
            </a:r>
            <a:r>
              <a:rPr lang="en" sz="1000"/>
              <a:t>tmosphere while still being capable of diffraction limited resolution over long integration times for capturing the slower moving moons and rings.</a:t>
            </a:r>
            <a:endParaRPr sz="1000"/>
          </a:p>
          <a:p>
            <a:pPr indent="0" lvl="0" marL="0" rtl="0" algn="l">
              <a:spcBef>
                <a:spcPts val="0"/>
              </a:spcBef>
              <a:spcAft>
                <a:spcPts val="0"/>
              </a:spcAft>
              <a:buNone/>
            </a:pPr>
            <a:r>
              <a:rPr b="1" lang="en"/>
              <a:t>Relevant</a:t>
            </a:r>
            <a:r>
              <a:rPr b="1" lang="en"/>
              <a:t> Measurement Details</a:t>
            </a:r>
            <a:endParaRPr b="1"/>
          </a:p>
          <a:p>
            <a:pPr indent="0" lvl="0" marL="0" rtl="0" algn="l">
              <a:spcBef>
                <a:spcPts val="0"/>
              </a:spcBef>
              <a:spcAft>
                <a:spcPts val="0"/>
              </a:spcAft>
              <a:buNone/>
            </a:pPr>
            <a:r>
              <a:rPr b="1" lang="en" sz="1000"/>
              <a:t>Imaging Science System</a:t>
            </a:r>
            <a:endParaRPr b="1" sz="1000"/>
          </a:p>
          <a:p>
            <a:pPr indent="0" lvl="0" marL="0" rtl="0" algn="l">
              <a:lnSpc>
                <a:spcPct val="115000"/>
              </a:lnSpc>
              <a:spcBef>
                <a:spcPts val="0"/>
              </a:spcBef>
              <a:spcAft>
                <a:spcPts val="0"/>
              </a:spcAft>
              <a:buNone/>
            </a:pPr>
            <a:r>
              <a:rPr lang="en" sz="1000"/>
              <a:t>VIS Spec: 0.37 - 0.95 </a:t>
            </a:r>
            <a:r>
              <a:rPr lang="en" sz="1000">
                <a:solidFill>
                  <a:srgbClr val="202122"/>
                </a:solidFill>
                <a:highlight>
                  <a:srgbClr val="FFFFFF"/>
                </a:highlight>
              </a:rPr>
              <a:t>μ</a:t>
            </a:r>
            <a:r>
              <a:rPr lang="en" sz="1000"/>
              <a:t>m 	NIR Spec: 0.95 - 2.3 </a:t>
            </a:r>
            <a:r>
              <a:rPr lang="en" sz="1000">
                <a:solidFill>
                  <a:srgbClr val="202122"/>
                </a:solidFill>
                <a:highlight>
                  <a:srgbClr val="FFFFFF"/>
                </a:highlight>
              </a:rPr>
              <a:t>μ</a:t>
            </a:r>
            <a:r>
              <a:rPr lang="en" sz="1000"/>
              <a:t>m MIR Spec: 2.3 - 10 </a:t>
            </a:r>
            <a:r>
              <a:rPr lang="en" sz="1000">
                <a:solidFill>
                  <a:srgbClr val="202122"/>
                </a:solidFill>
                <a:highlight>
                  <a:srgbClr val="FFFFFF"/>
                </a:highlight>
              </a:rPr>
              <a:t>μ</a:t>
            </a:r>
            <a:r>
              <a:rPr lang="en" sz="1000"/>
              <a:t>m		PanVIS: 0.37 - 0.95 </a:t>
            </a:r>
            <a:r>
              <a:rPr lang="en" sz="1000">
                <a:solidFill>
                  <a:srgbClr val="202122"/>
                </a:solidFill>
                <a:highlight>
                  <a:srgbClr val="FFFFFF"/>
                </a:highlight>
              </a:rPr>
              <a:t>μ</a:t>
            </a:r>
            <a:r>
              <a:rPr lang="en" sz="1000"/>
              <a:t>m</a:t>
            </a:r>
            <a:endParaRPr sz="1000"/>
          </a:p>
          <a:p>
            <a:pPr indent="0" lvl="0" marL="0" rtl="0" algn="l">
              <a:spcBef>
                <a:spcPts val="0"/>
              </a:spcBef>
              <a:spcAft>
                <a:spcPts val="0"/>
              </a:spcAft>
              <a:buNone/>
            </a:pPr>
            <a:r>
              <a:rPr b="1" lang="en" sz="1000"/>
              <a:t>Gamma Ray Spectrometer</a:t>
            </a:r>
            <a:endParaRPr b="1" sz="1000"/>
          </a:p>
          <a:p>
            <a:pPr indent="0" lvl="0" marL="0" rtl="0" algn="l">
              <a:spcBef>
                <a:spcPts val="0"/>
              </a:spcBef>
              <a:spcAft>
                <a:spcPts val="0"/>
              </a:spcAft>
              <a:buNone/>
            </a:pPr>
            <a:r>
              <a:rPr lang="en" sz="1000"/>
              <a:t>The Gamma Ray Spectrometer measures gamma ray emissions from light </a:t>
            </a:r>
            <a:r>
              <a:rPr lang="en" sz="1000"/>
              <a:t>nuclei</a:t>
            </a:r>
            <a:r>
              <a:rPr lang="en" sz="1000"/>
              <a:t> impacted by cosmic ray fragments. It has a substantially </a:t>
            </a:r>
            <a:r>
              <a:rPr lang="en" sz="1000"/>
              <a:t>different</a:t>
            </a:r>
            <a:r>
              <a:rPr lang="en" sz="1000"/>
              <a:t> depth response </a:t>
            </a:r>
            <a:r>
              <a:rPr lang="en" sz="1000"/>
              <a:t>compared</a:t>
            </a:r>
            <a:r>
              <a:rPr lang="en" sz="1000"/>
              <a:t> to the ISS spectrometers. It can detect composition 10+ cm below a rocky surface, and </a:t>
            </a:r>
            <a:r>
              <a:rPr lang="en" sz="1000"/>
              <a:t>consequently</a:t>
            </a:r>
            <a:r>
              <a:rPr lang="en" sz="1000"/>
              <a:t> deep into an atmosphere. GRS composition </a:t>
            </a:r>
            <a:r>
              <a:rPr lang="en" sz="1000"/>
              <a:t>measurements</a:t>
            </a:r>
            <a:r>
              <a:rPr lang="en" sz="1000"/>
              <a:t> can be cross </a:t>
            </a:r>
            <a:r>
              <a:rPr lang="en" sz="1000"/>
              <a:t>referenced</a:t>
            </a:r>
            <a:r>
              <a:rPr lang="en" sz="1000"/>
              <a:t> </a:t>
            </a:r>
            <a:r>
              <a:rPr lang="en" sz="1000"/>
              <a:t>with</a:t>
            </a:r>
            <a:r>
              <a:rPr lang="en" sz="1000"/>
              <a:t> ISS spectrometer measurements to infer compositional variation with depth in Uranus’ atmosphere and the upper layer of lunar surfaces.</a:t>
            </a:r>
            <a:endParaRPr sz="1000"/>
          </a:p>
          <a:p>
            <a:pPr indent="0" lvl="0" marL="0" rtl="0" algn="l">
              <a:spcBef>
                <a:spcPts val="0"/>
              </a:spcBef>
              <a:spcAft>
                <a:spcPts val="0"/>
              </a:spcAft>
              <a:buNone/>
            </a:pPr>
            <a:r>
              <a:rPr b="1" lang="en" sz="1000"/>
              <a:t>XNAV X-Ray Pulsar Timing</a:t>
            </a:r>
            <a:endParaRPr b="1" sz="1000"/>
          </a:p>
          <a:p>
            <a:pPr indent="0" lvl="0" marL="0" rtl="0" algn="l">
              <a:spcBef>
                <a:spcPts val="0"/>
              </a:spcBef>
              <a:spcAft>
                <a:spcPts val="0"/>
              </a:spcAft>
              <a:buNone/>
            </a:pPr>
            <a:r>
              <a:rPr lang="en" sz="1000"/>
              <a:t>XNAV measures absolute velocity </a:t>
            </a:r>
            <a:r>
              <a:rPr lang="en" sz="1000"/>
              <a:t>independent</a:t>
            </a:r>
            <a:r>
              <a:rPr lang="en" sz="1000"/>
              <a:t> of the DSN using pulsars distributed throughout the galactic plane, granting much more pointing flexibility for gravity measurements and allowing them to be conducted in parallel with other pointing dependent measurements.</a:t>
            </a:r>
            <a:endParaRPr sz="1000"/>
          </a:p>
          <a:p>
            <a:pPr indent="0" lvl="0" marL="0" rtl="0" algn="l">
              <a:spcBef>
                <a:spcPts val="0"/>
              </a:spcBef>
              <a:spcAft>
                <a:spcPts val="0"/>
              </a:spcAft>
              <a:buNone/>
            </a:pPr>
            <a:r>
              <a:rPr lang="en" sz="1000"/>
              <a:t>XNAV also provides an </a:t>
            </a:r>
            <a:r>
              <a:rPr lang="en" sz="1000"/>
              <a:t>absolute</a:t>
            </a:r>
            <a:r>
              <a:rPr lang="en" sz="1000"/>
              <a:t> position and velocity </a:t>
            </a:r>
            <a:r>
              <a:rPr lang="en" sz="1000"/>
              <a:t>reference for spacecraft orbit and moon ephemeris determination.</a:t>
            </a:r>
            <a:r>
              <a:rPr lang="en" sz="1000"/>
              <a:t> The increased orbit </a:t>
            </a:r>
            <a:r>
              <a:rPr lang="en" sz="1000"/>
              <a:t>propagation</a:t>
            </a:r>
            <a:r>
              <a:rPr lang="en" sz="1000"/>
              <a:t> precision presents </a:t>
            </a:r>
            <a:r>
              <a:rPr lang="en" sz="1000"/>
              <a:t>opportunities</a:t>
            </a:r>
            <a:r>
              <a:rPr lang="en" sz="1000"/>
              <a:t> to capture stellar occultations of Uranus’ moons that would otherwise too unpredictable.</a:t>
            </a:r>
            <a:endParaRPr sz="10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