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784A35E-F105-4D2A-B4BB-3BBACD505C3A}">
  <a:tblStyle styleId="{3784A35E-F105-4D2A-B4BB-3BBACD505C3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600" cy="7226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11500" y="338983"/>
            <a:ext cx="3574698" cy="4766264"/>
          </a:xfrm>
          <a:prstGeom prst="rect">
            <a:avLst/>
          </a:prstGeom>
          <a:noFill/>
          <a:ln>
            <a:noFill/>
          </a:ln>
        </p:spPr>
      </p:pic>
      <p:graphicFrame>
        <p:nvGraphicFramePr>
          <p:cNvPr id="55" name="Google Shape;55;p13"/>
          <p:cNvGraphicFramePr/>
          <p:nvPr/>
        </p:nvGraphicFramePr>
        <p:xfrm>
          <a:off x="311488" y="5105250"/>
          <a:ext cx="3000000" cy="3000000"/>
        </p:xfrm>
        <a:graphic>
          <a:graphicData uri="http://schemas.openxmlformats.org/drawingml/2006/table">
            <a:tbl>
              <a:tblPr>
                <a:noFill/>
                <a:tableStyleId>{3784A35E-F105-4D2A-B4BB-3BBACD505C3A}</a:tableStyleId>
              </a:tblPr>
              <a:tblGrid>
                <a:gridCol w="2063000"/>
                <a:gridCol w="1407925"/>
                <a:gridCol w="1955450"/>
              </a:tblGrid>
              <a:tr h="200025">
                <a:tc gridSpan="3">
                  <a:txBody>
                    <a:bodyPr/>
                    <a:lstStyle/>
                    <a:p>
                      <a:pPr indent="0" lvl="0" marL="0" rtl="0" algn="ctr">
                        <a:lnSpc>
                          <a:spcPct val="115000"/>
                        </a:lnSpc>
                        <a:spcBef>
                          <a:spcPts val="0"/>
                        </a:spcBef>
                        <a:spcAft>
                          <a:spcPts val="0"/>
                        </a:spcAft>
                        <a:buNone/>
                      </a:pPr>
                      <a:r>
                        <a:rPr b="1" lang="en" sz="800">
                          <a:solidFill>
                            <a:srgbClr val="FFFFFF"/>
                          </a:solidFill>
                        </a:rPr>
                        <a:t>Imaging Science System TRL </a:t>
                      </a:r>
                      <a:r>
                        <a:rPr b="1" lang="en" sz="800">
                          <a:solidFill>
                            <a:srgbClr val="FFFFFF"/>
                          </a:solidFill>
                        </a:rPr>
                        <a:t>Assessment</a:t>
                      </a:r>
                      <a:endParaRPr b="1" sz="8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dash"/>
                      <a:round/>
                      <a:headEnd len="sm" w="sm" type="none"/>
                      <a:tailEnd len="sm" w="sm" type="none"/>
                    </a:lnB>
                    <a:solidFill>
                      <a:srgbClr val="134F5C"/>
                    </a:solidFill>
                  </a:tcPr>
                </a:tc>
                <a:tc hMerge="1"/>
                <a:tc hMerge="1"/>
              </a:tr>
              <a:tr h="200025">
                <a:tc>
                  <a:txBody>
                    <a:bodyPr/>
                    <a:lstStyle/>
                    <a:p>
                      <a:pPr indent="0" lvl="0" marL="0" rtl="0" algn="l">
                        <a:lnSpc>
                          <a:spcPct val="115000"/>
                        </a:lnSpc>
                        <a:spcBef>
                          <a:spcPts val="0"/>
                        </a:spcBef>
                        <a:spcAft>
                          <a:spcPts val="0"/>
                        </a:spcAft>
                        <a:buNone/>
                      </a:pPr>
                      <a:r>
                        <a:rPr b="1" lang="en" sz="800">
                          <a:solidFill>
                            <a:srgbClr val="FFFFFF"/>
                          </a:solidFill>
                        </a:rPr>
                        <a:t>Component</a:t>
                      </a:r>
                      <a:endParaRPr b="1" sz="8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solidFill>
                      <a:srgbClr val="134F5C"/>
                    </a:solidFill>
                  </a:tcPr>
                </a:tc>
                <a:tc>
                  <a:txBody>
                    <a:bodyPr/>
                    <a:lstStyle/>
                    <a:p>
                      <a:pPr indent="0" lvl="0" marL="0" rtl="0" algn="l">
                        <a:lnSpc>
                          <a:spcPct val="115000"/>
                        </a:lnSpc>
                        <a:spcBef>
                          <a:spcPts val="0"/>
                        </a:spcBef>
                        <a:spcAft>
                          <a:spcPts val="0"/>
                        </a:spcAft>
                        <a:buNone/>
                      </a:pPr>
                      <a:r>
                        <a:rPr b="1" lang="en" sz="800">
                          <a:solidFill>
                            <a:srgbClr val="FFFFFF"/>
                          </a:solidFill>
                        </a:rPr>
                        <a:t>Heritage</a:t>
                      </a:r>
                      <a:endParaRPr b="1" sz="800">
                        <a:solidFill>
                          <a:srgbClr val="FFFFFF"/>
                        </a:solidFill>
                      </a:endParaRPr>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solidFill>
                      <a:srgbClr val="134F5C"/>
                    </a:solidFill>
                  </a:tcPr>
                </a:tc>
                <a:tc>
                  <a:txBody>
                    <a:bodyPr/>
                    <a:lstStyle/>
                    <a:p>
                      <a:pPr indent="0" lvl="0" marL="0" rtl="0" algn="l">
                        <a:lnSpc>
                          <a:spcPct val="115000"/>
                        </a:lnSpc>
                        <a:spcBef>
                          <a:spcPts val="0"/>
                        </a:spcBef>
                        <a:spcAft>
                          <a:spcPts val="0"/>
                        </a:spcAft>
                        <a:buNone/>
                      </a:pPr>
                      <a:r>
                        <a:rPr b="1" lang="en" sz="800">
                          <a:solidFill>
                            <a:srgbClr val="FFFFFF"/>
                          </a:solidFill>
                        </a:rPr>
                        <a:t>Demonstration Level</a:t>
                      </a:r>
                      <a:endParaRPr b="1" sz="800">
                        <a:solidFill>
                          <a:srgbClr val="FFFFFF"/>
                        </a:solidFill>
                      </a:endParaRPr>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solidFill>
                      <a:srgbClr val="134F5C"/>
                    </a:solidFill>
                  </a:tcPr>
                </a:tc>
              </a:tr>
              <a:tr h="200025">
                <a:tc>
                  <a:txBody>
                    <a:bodyPr/>
                    <a:lstStyle/>
                    <a:p>
                      <a:pPr indent="0" lvl="0" marL="0" rtl="0" algn="l">
                        <a:lnSpc>
                          <a:spcPct val="115000"/>
                        </a:lnSpc>
                        <a:spcBef>
                          <a:spcPts val="0"/>
                        </a:spcBef>
                        <a:spcAft>
                          <a:spcPts val="0"/>
                        </a:spcAft>
                        <a:buNone/>
                      </a:pPr>
                      <a:r>
                        <a:rPr lang="en" sz="800"/>
                        <a:t>Strained Layer Superlattice Detector Array</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c>
                  <a:txBody>
                    <a:bodyPr/>
                    <a:lstStyle/>
                    <a:p>
                      <a:pPr indent="0" lvl="0" marL="0" rtl="0" algn="l">
                        <a:lnSpc>
                          <a:spcPct val="115000"/>
                        </a:lnSpc>
                        <a:spcBef>
                          <a:spcPts val="0"/>
                        </a:spcBef>
                        <a:spcAft>
                          <a:spcPts val="0"/>
                        </a:spcAft>
                        <a:buNone/>
                      </a:pPr>
                      <a:r>
                        <a:rPr lang="en" sz="800"/>
                        <a:t>Landsat 9 MWIR</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c>
                  <a:txBody>
                    <a:bodyPr/>
                    <a:lstStyle/>
                    <a:p>
                      <a:pPr indent="0" lvl="0" marL="0" rtl="0" algn="l">
                        <a:lnSpc>
                          <a:spcPct val="115000"/>
                        </a:lnSpc>
                        <a:spcBef>
                          <a:spcPts val="0"/>
                        </a:spcBef>
                        <a:spcAft>
                          <a:spcPts val="0"/>
                        </a:spcAft>
                        <a:buNone/>
                      </a:pPr>
                      <a:r>
                        <a:rPr lang="en" sz="800"/>
                        <a:t>Used on Prior Missions</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r>
              <a:tr h="200025">
                <a:tc>
                  <a:txBody>
                    <a:bodyPr/>
                    <a:lstStyle/>
                    <a:p>
                      <a:pPr indent="0" lvl="0" marL="0" rtl="0" algn="l">
                        <a:lnSpc>
                          <a:spcPct val="115000"/>
                        </a:lnSpc>
                        <a:spcBef>
                          <a:spcPts val="0"/>
                        </a:spcBef>
                        <a:spcAft>
                          <a:spcPts val="0"/>
                        </a:spcAft>
                        <a:buNone/>
                      </a:pPr>
                      <a:r>
                        <a:rPr lang="en" sz="800"/>
                        <a:t>Visible Light Detector Array (370-950 nm)</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c>
                  <a:txBody>
                    <a:bodyPr/>
                    <a:lstStyle/>
                    <a:p>
                      <a:pPr indent="0" lvl="0" marL="0" rtl="0" algn="l">
                        <a:lnSpc>
                          <a:spcPct val="115000"/>
                        </a:lnSpc>
                        <a:spcBef>
                          <a:spcPts val="0"/>
                        </a:spcBef>
                        <a:spcAft>
                          <a:spcPts val="0"/>
                        </a:spcAft>
                        <a:buNone/>
                      </a:pPr>
                      <a:r>
                        <a:rPr lang="en" sz="800"/>
                        <a:t>Various Missions</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c>
                  <a:txBody>
                    <a:bodyPr/>
                    <a:lstStyle/>
                    <a:p>
                      <a:pPr indent="0" lvl="0" marL="0" rtl="0" algn="l">
                        <a:lnSpc>
                          <a:spcPct val="115000"/>
                        </a:lnSpc>
                        <a:spcBef>
                          <a:spcPts val="0"/>
                        </a:spcBef>
                        <a:spcAft>
                          <a:spcPts val="0"/>
                        </a:spcAft>
                        <a:buNone/>
                      </a:pPr>
                      <a:r>
                        <a:rPr lang="en" sz="800"/>
                        <a:t>Used on Prior Missions</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r>
              <a:tr h="200025">
                <a:tc>
                  <a:txBody>
                    <a:bodyPr/>
                    <a:lstStyle/>
                    <a:p>
                      <a:pPr indent="0" lvl="0" marL="0" rtl="0" algn="l">
                        <a:lnSpc>
                          <a:spcPct val="115000"/>
                        </a:lnSpc>
                        <a:spcBef>
                          <a:spcPts val="0"/>
                        </a:spcBef>
                        <a:spcAft>
                          <a:spcPts val="0"/>
                        </a:spcAft>
                        <a:buNone/>
                      </a:pPr>
                      <a:r>
                        <a:rPr lang="en" sz="800"/>
                        <a:t>NIR Detector Array (950nm - 2.3 micron)</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c>
                  <a:txBody>
                    <a:bodyPr/>
                    <a:lstStyle/>
                    <a:p>
                      <a:pPr indent="0" lvl="0" marL="0" rtl="0" algn="l">
                        <a:lnSpc>
                          <a:spcPct val="115000"/>
                        </a:lnSpc>
                        <a:spcBef>
                          <a:spcPts val="0"/>
                        </a:spcBef>
                        <a:spcAft>
                          <a:spcPts val="0"/>
                        </a:spcAft>
                        <a:buNone/>
                      </a:pPr>
                      <a:r>
                        <a:rPr lang="en" sz="800"/>
                        <a:t>Various MIssions</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c>
                  <a:txBody>
                    <a:bodyPr/>
                    <a:lstStyle/>
                    <a:p>
                      <a:pPr indent="0" lvl="0" marL="0" rtl="0" algn="l">
                        <a:lnSpc>
                          <a:spcPct val="115000"/>
                        </a:lnSpc>
                        <a:spcBef>
                          <a:spcPts val="0"/>
                        </a:spcBef>
                        <a:spcAft>
                          <a:spcPts val="0"/>
                        </a:spcAft>
                        <a:buNone/>
                      </a:pPr>
                      <a:r>
                        <a:rPr lang="en" sz="800"/>
                        <a:t>Used on Prior Missions</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r>
              <a:tr h="200025">
                <a:tc>
                  <a:txBody>
                    <a:bodyPr/>
                    <a:lstStyle/>
                    <a:p>
                      <a:pPr indent="0" lvl="0" marL="0" rtl="0" algn="l">
                        <a:lnSpc>
                          <a:spcPct val="115000"/>
                        </a:lnSpc>
                        <a:spcBef>
                          <a:spcPts val="0"/>
                        </a:spcBef>
                        <a:spcAft>
                          <a:spcPts val="0"/>
                        </a:spcAft>
                        <a:buNone/>
                      </a:pPr>
                      <a:r>
                        <a:rPr lang="en" sz="800"/>
                        <a:t>Modified Ralph MVIC</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c>
                  <a:txBody>
                    <a:bodyPr/>
                    <a:lstStyle/>
                    <a:p>
                      <a:pPr indent="0" lvl="0" marL="0" rtl="0" algn="l">
                        <a:lnSpc>
                          <a:spcPct val="115000"/>
                        </a:lnSpc>
                        <a:spcBef>
                          <a:spcPts val="0"/>
                        </a:spcBef>
                        <a:spcAft>
                          <a:spcPts val="0"/>
                        </a:spcAft>
                        <a:buNone/>
                      </a:pPr>
                      <a:r>
                        <a:rPr lang="en" sz="800"/>
                        <a:t>Ralph/L’Ralph</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c>
                  <a:txBody>
                    <a:bodyPr/>
                    <a:lstStyle/>
                    <a:p>
                      <a:pPr indent="0" lvl="0" marL="0" rtl="0" algn="l">
                        <a:lnSpc>
                          <a:spcPct val="115000"/>
                        </a:lnSpc>
                        <a:spcBef>
                          <a:spcPts val="0"/>
                        </a:spcBef>
                        <a:spcAft>
                          <a:spcPts val="0"/>
                        </a:spcAft>
                        <a:buNone/>
                      </a:pPr>
                      <a:r>
                        <a:rPr lang="en" sz="800"/>
                        <a:t>Similar </a:t>
                      </a:r>
                      <a:r>
                        <a:rPr lang="en" sz="800"/>
                        <a:t>Component</a:t>
                      </a:r>
                      <a:r>
                        <a:rPr lang="en" sz="800"/>
                        <a:t> on Prior Mission</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r>
              <a:tr h="200025">
                <a:tc>
                  <a:txBody>
                    <a:bodyPr/>
                    <a:lstStyle/>
                    <a:p>
                      <a:pPr indent="0" lvl="0" marL="0" rtl="0" algn="l">
                        <a:lnSpc>
                          <a:spcPct val="115000"/>
                        </a:lnSpc>
                        <a:spcBef>
                          <a:spcPts val="0"/>
                        </a:spcBef>
                        <a:spcAft>
                          <a:spcPts val="0"/>
                        </a:spcAft>
                        <a:buNone/>
                      </a:pPr>
                      <a:r>
                        <a:rPr lang="en" sz="800"/>
                        <a:t>Birefringent Spectrometer</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c>
                  <a:txBody>
                    <a:bodyPr/>
                    <a:lstStyle/>
                    <a:p>
                      <a:pPr indent="0" lvl="0" marL="0" rtl="0" algn="l">
                        <a:lnSpc>
                          <a:spcPct val="115000"/>
                        </a:lnSpc>
                        <a:spcBef>
                          <a:spcPts val="0"/>
                        </a:spcBef>
                        <a:spcAft>
                          <a:spcPts val="0"/>
                        </a:spcAft>
                        <a:buNone/>
                      </a:pPr>
                      <a:r>
                        <a:rPr lang="en" sz="800"/>
                        <a:t>Commercial Portable FTIR</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c>
                  <a:txBody>
                    <a:bodyPr/>
                    <a:lstStyle/>
                    <a:p>
                      <a:pPr indent="0" lvl="0" marL="0" rtl="0" algn="l">
                        <a:lnSpc>
                          <a:spcPct val="115000"/>
                        </a:lnSpc>
                        <a:spcBef>
                          <a:spcPts val="0"/>
                        </a:spcBef>
                        <a:spcAft>
                          <a:spcPts val="0"/>
                        </a:spcAft>
                        <a:buNone/>
                      </a:pPr>
                      <a:r>
                        <a:rPr lang="en" sz="800"/>
                        <a:t>Comercial Use on Earth</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r>
              <a:tr h="200025">
                <a:tc>
                  <a:txBody>
                    <a:bodyPr/>
                    <a:lstStyle/>
                    <a:p>
                      <a:pPr indent="0" lvl="0" marL="0" rtl="0" algn="l">
                        <a:lnSpc>
                          <a:spcPct val="115000"/>
                        </a:lnSpc>
                        <a:spcBef>
                          <a:spcPts val="0"/>
                        </a:spcBef>
                        <a:spcAft>
                          <a:spcPts val="0"/>
                        </a:spcAft>
                        <a:buNone/>
                      </a:pPr>
                      <a:r>
                        <a:rPr lang="en" sz="800"/>
                        <a:t>Single Piece off-Axis Korsh Telescope</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c>
                  <a:txBody>
                    <a:bodyPr/>
                    <a:lstStyle/>
                    <a:p>
                      <a:pPr indent="0" lvl="0" marL="0" rtl="0" algn="l">
                        <a:lnSpc>
                          <a:spcPct val="115000"/>
                        </a:lnSpc>
                        <a:spcBef>
                          <a:spcPts val="0"/>
                        </a:spcBef>
                        <a:spcAft>
                          <a:spcPts val="0"/>
                        </a:spcAft>
                        <a:buNone/>
                      </a:pPr>
                      <a:r>
                        <a:rPr lang="en" sz="800"/>
                        <a:t>Ralph/L’Ralph Instruments</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c>
                  <a:txBody>
                    <a:bodyPr/>
                    <a:lstStyle/>
                    <a:p>
                      <a:pPr indent="0" lvl="0" marL="0" rtl="0" algn="l">
                        <a:lnSpc>
                          <a:spcPct val="115000"/>
                        </a:lnSpc>
                        <a:spcBef>
                          <a:spcPts val="0"/>
                        </a:spcBef>
                        <a:spcAft>
                          <a:spcPts val="0"/>
                        </a:spcAft>
                        <a:buNone/>
                      </a:pPr>
                      <a:r>
                        <a:rPr lang="en" sz="800"/>
                        <a:t>Similar </a:t>
                      </a:r>
                      <a:r>
                        <a:rPr lang="en" sz="800"/>
                        <a:t>Component</a:t>
                      </a:r>
                      <a:r>
                        <a:rPr lang="en" sz="800"/>
                        <a:t> on Prior Mission</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dash"/>
                      <a:round/>
                      <a:headEnd len="sm" w="sm" type="none"/>
                      <a:tailEnd len="sm" w="sm" type="none"/>
                    </a:lnB>
                  </a:tcPr>
                </a:tc>
              </a:tr>
              <a:tr h="200025">
                <a:tc>
                  <a:txBody>
                    <a:bodyPr/>
                    <a:lstStyle/>
                    <a:p>
                      <a:pPr indent="0" lvl="0" marL="0" rtl="0" algn="l">
                        <a:lnSpc>
                          <a:spcPct val="115000"/>
                        </a:lnSpc>
                        <a:spcBef>
                          <a:spcPts val="0"/>
                        </a:spcBef>
                        <a:spcAft>
                          <a:spcPts val="0"/>
                        </a:spcAft>
                        <a:buNone/>
                      </a:pPr>
                      <a:r>
                        <a:rPr lang="en" sz="800"/>
                        <a:t>Beralcast Optics</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800"/>
                        <a:t>F-35 MIR Telescope Material</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800"/>
                        <a:t>Used in Spaceflight </a:t>
                      </a:r>
                      <a:r>
                        <a:rPr lang="en" sz="800"/>
                        <a:t>Relevant</a:t>
                      </a:r>
                      <a:r>
                        <a:rPr lang="en" sz="800"/>
                        <a:t> Conditions</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ash"/>
                      <a:round/>
                      <a:headEnd len="sm" w="sm" type="none"/>
                      <a:tailEnd len="sm" w="sm" type="none"/>
                    </a:lnT>
                    <a:lnB cap="flat" cmpd="sng" w="7625">
                      <a:solidFill>
                        <a:srgbClr val="000000"/>
                      </a:solidFill>
                      <a:prstDash val="solid"/>
                      <a:round/>
                      <a:headEnd len="sm" w="sm" type="none"/>
                      <a:tailEnd len="sm" w="sm" type="none"/>
                    </a:lnB>
                  </a:tcPr>
                </a:tc>
              </a:tr>
              <a:tr h="100000">
                <a:tc>
                  <a:txBody>
                    <a:bodyPr/>
                    <a:lstStyle/>
                    <a:p>
                      <a:pPr indent="0" lvl="0" marL="0" rtl="0" algn="l">
                        <a:lnSpc>
                          <a:spcPct val="115000"/>
                        </a:lnSpc>
                        <a:spcBef>
                          <a:spcPts val="0"/>
                        </a:spcBef>
                        <a:spcAft>
                          <a:spcPts val="0"/>
                        </a:spcAft>
                        <a:buNone/>
                      </a:pPr>
                      <a:r>
                        <a:rPr lang="en" sz="800"/>
                        <a:t>Overall TRL A</a:t>
                      </a:r>
                      <a:r>
                        <a:rPr lang="en" sz="800"/>
                        <a:t>ssessment</a:t>
                      </a:r>
                      <a:r>
                        <a:rPr lang="en" sz="800"/>
                        <a:t>:</a:t>
                      </a:r>
                      <a:endParaRPr sz="800"/>
                    </a:p>
                  </a:txBody>
                  <a:tcPr marT="19050" marB="19050" marR="28575" marL="28575" anchor="ctr">
                    <a:lnL cap="flat" cmpd="sng" w="7625">
                      <a:solidFill>
                        <a:srgbClr val="000000"/>
                      </a:solidFill>
                      <a:prstDash val="solid"/>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n" sz="800"/>
                        <a:t>TRL </a:t>
                      </a:r>
                      <a:r>
                        <a:rPr lang="en" sz="800"/>
                        <a:t>4</a:t>
                      </a:r>
                      <a:endParaRPr sz="800"/>
                    </a:p>
                  </a:txBody>
                  <a:tcPr marT="19050" marB="19050" marR="28575" marL="28575" anchor="ctr">
                    <a:lnL cap="flat" cmpd="sng" w="7625">
                      <a:solidFill>
                        <a:srgbClr val="000000"/>
                      </a:solidFill>
                      <a:prstDash val="dash"/>
                      <a:round/>
                      <a:headEnd len="sm" w="sm" type="none"/>
                      <a:tailEnd len="sm" w="sm" type="none"/>
                    </a:lnL>
                    <a:lnR cap="flat" cmpd="sng" w="7625">
                      <a:solidFill>
                        <a:srgbClr val="000000"/>
                      </a:solidFill>
                      <a:prstDash val="dash"/>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9FC5E8"/>
                    </a:solidFill>
                  </a:tcPr>
                </a:tc>
                <a:tc>
                  <a:txBody>
                    <a:bodyPr/>
                    <a:lstStyle/>
                    <a:p>
                      <a:pPr indent="0" lvl="0" marL="0" rtl="0" algn="l">
                        <a:lnSpc>
                          <a:spcPct val="115000"/>
                        </a:lnSpc>
                        <a:spcBef>
                          <a:spcPts val="0"/>
                        </a:spcBef>
                        <a:spcAft>
                          <a:spcPts val="0"/>
                        </a:spcAft>
                        <a:buNone/>
                      </a:pPr>
                      <a:r>
                        <a:rPr lang="en" sz="800"/>
                        <a:t>All Components Demonstrated in at </a:t>
                      </a:r>
                      <a:r>
                        <a:rPr lang="en" sz="800"/>
                        <a:t>Minimum</a:t>
                      </a:r>
                      <a:r>
                        <a:rPr lang="en" sz="800"/>
                        <a:t> Earth Laboratory Conditions</a:t>
                      </a:r>
                      <a:endParaRPr sz="800"/>
                    </a:p>
                  </a:txBody>
                  <a:tcPr marT="19050" marB="19050" marR="28575" marL="28575" anchor="b">
                    <a:lnL cap="flat" cmpd="sng" w="7625">
                      <a:solidFill>
                        <a:srgbClr val="000000"/>
                      </a:solidFill>
                      <a:prstDash val="dash"/>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9FC5E8"/>
                    </a:solidFill>
                  </a:tcPr>
                </a:tc>
              </a:tr>
            </a:tbl>
          </a:graphicData>
        </a:graphic>
      </p:graphicFrame>
      <p:sp>
        <p:nvSpPr>
          <p:cNvPr id="56" name="Google Shape;56;p13"/>
          <p:cNvSpPr txBox="1"/>
          <p:nvPr/>
        </p:nvSpPr>
        <p:spPr>
          <a:xfrm>
            <a:off x="311550" y="7229325"/>
            <a:ext cx="71493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Fourier Transform Spectroscopy: </a:t>
            </a:r>
            <a:r>
              <a:rPr lang="en" sz="1100"/>
              <a:t>Fourier Transform Spectroscopy is a spectral analysis method common in laboratory equipment and on space missions. An </a:t>
            </a:r>
            <a:r>
              <a:rPr lang="en" sz="1100"/>
              <a:t>interferogram</a:t>
            </a:r>
            <a:r>
              <a:rPr lang="en" sz="1100"/>
              <a:t> is produced using an interferometer to sample brightness vs path length </a:t>
            </a:r>
            <a:r>
              <a:rPr lang="en" sz="1100"/>
              <a:t>difference</a:t>
            </a:r>
            <a:r>
              <a:rPr lang="en" sz="1100"/>
              <a:t>. This interferogram can then be fourier </a:t>
            </a:r>
            <a:r>
              <a:rPr lang="en" sz="1100"/>
              <a:t>transformed to produce a power spectrum. Fourier Transform spectroscopy has long integration times compared to other spectroscopy methods, but allows for extremely high spectral resolution with low noise in a small instrument. Fourier Transform spectroscopy can trade lower spectral resolution for lower integration time operationally.</a:t>
            </a:r>
            <a:endParaRPr b="1" sz="1100"/>
          </a:p>
          <a:p>
            <a:pPr indent="0" lvl="0" marL="0" rtl="0" algn="l">
              <a:spcBef>
                <a:spcPts val="0"/>
              </a:spcBef>
              <a:spcAft>
                <a:spcPts val="0"/>
              </a:spcAft>
              <a:buNone/>
            </a:pPr>
            <a:r>
              <a:rPr b="1" lang="en" sz="1100"/>
              <a:t>Computational Imaging: </a:t>
            </a:r>
            <a:r>
              <a:rPr lang="en" sz="1100"/>
              <a:t>Computational Imaging utilizes computational power to surpass the limits of the detector array. It is commonly used both in astronomical imaging and in smartphone cameras, exemplified by the google pixel. One common and important </a:t>
            </a:r>
            <a:r>
              <a:rPr lang="en" sz="1100"/>
              <a:t>technique</a:t>
            </a:r>
            <a:r>
              <a:rPr lang="en" sz="1100"/>
              <a:t> is aligning and </a:t>
            </a:r>
            <a:r>
              <a:rPr lang="en" sz="1100"/>
              <a:t>averaging</a:t>
            </a:r>
            <a:r>
              <a:rPr lang="en" sz="1100"/>
              <a:t> many short exposures instead of taking a single long exposure to dramatically </a:t>
            </a:r>
            <a:r>
              <a:rPr lang="en" sz="1100"/>
              <a:t>improve</a:t>
            </a:r>
            <a:r>
              <a:rPr lang="en" sz="1100"/>
              <a:t> dynamic range and </a:t>
            </a:r>
            <a:r>
              <a:rPr lang="en" sz="1100"/>
              <a:t>reduce</a:t>
            </a:r>
            <a:r>
              <a:rPr lang="en" sz="1100"/>
              <a:t> motion blur. Computational Imaging can also be used to mitigate </a:t>
            </a:r>
            <a:r>
              <a:rPr lang="en" sz="1100"/>
              <a:t>the</a:t>
            </a:r>
            <a:r>
              <a:rPr lang="en" sz="1100"/>
              <a:t> </a:t>
            </a:r>
            <a:r>
              <a:rPr lang="en" sz="1100"/>
              <a:t>disadvantages</a:t>
            </a:r>
            <a:r>
              <a:rPr lang="en" sz="1100"/>
              <a:t> of long exposure times by using object tracking with the PanVIS framing array to reconstruct correct interferograms for objects that are moving </a:t>
            </a:r>
            <a:r>
              <a:rPr lang="en" sz="1100"/>
              <a:t>against</a:t>
            </a:r>
            <a:r>
              <a:rPr lang="en" sz="1100"/>
              <a:t> the background between samples.</a:t>
            </a:r>
            <a:endParaRPr b="1" sz="1100"/>
          </a:p>
          <a:p>
            <a:pPr indent="0" lvl="0" marL="0" rtl="0" algn="l">
              <a:spcBef>
                <a:spcPts val="0"/>
              </a:spcBef>
              <a:spcAft>
                <a:spcPts val="0"/>
              </a:spcAft>
              <a:buNone/>
            </a:pPr>
            <a:r>
              <a:t/>
            </a:r>
            <a:endParaRPr b="1" sz="1100"/>
          </a:p>
        </p:txBody>
      </p:sp>
      <p:graphicFrame>
        <p:nvGraphicFramePr>
          <p:cNvPr id="57" name="Google Shape;57;p13"/>
          <p:cNvGraphicFramePr/>
          <p:nvPr/>
        </p:nvGraphicFramePr>
        <p:xfrm>
          <a:off x="5857750" y="5105250"/>
          <a:ext cx="3000000" cy="3000000"/>
        </p:xfrm>
        <a:graphic>
          <a:graphicData uri="http://schemas.openxmlformats.org/drawingml/2006/table">
            <a:tbl>
              <a:tblPr>
                <a:noFill/>
                <a:tableStyleId>{3784A35E-F105-4D2A-B4BB-3BBACD505C3A}</a:tableStyleId>
              </a:tblPr>
              <a:tblGrid>
                <a:gridCol w="759875"/>
                <a:gridCol w="843175"/>
              </a:tblGrid>
              <a:tr h="200025">
                <a:tc gridSpan="2">
                  <a:txBody>
                    <a:bodyPr/>
                    <a:lstStyle/>
                    <a:p>
                      <a:pPr indent="0" lvl="0" marL="0" rtl="0" algn="ctr">
                        <a:lnSpc>
                          <a:spcPct val="115000"/>
                        </a:lnSpc>
                        <a:spcBef>
                          <a:spcPts val="0"/>
                        </a:spcBef>
                        <a:spcAft>
                          <a:spcPts val="0"/>
                        </a:spcAft>
                        <a:buNone/>
                      </a:pPr>
                      <a:r>
                        <a:rPr b="1" lang="en" sz="800">
                          <a:solidFill>
                            <a:srgbClr val="FFFFFF"/>
                          </a:solidFill>
                        </a:rPr>
                        <a:t>Wavelength Bands</a:t>
                      </a:r>
                      <a:endParaRPr b="1" sz="8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CCCCCC"/>
                      </a:solidFill>
                      <a:prstDash val="solid"/>
                      <a:round/>
                      <a:headEnd len="sm" w="sm" type="none"/>
                      <a:tailEnd len="sm" w="sm" type="none"/>
                    </a:lnB>
                    <a:solidFill>
                      <a:srgbClr val="134F5C"/>
                    </a:solidFill>
                  </a:tcPr>
                </a:tc>
                <a:tc hMerge="1"/>
              </a:tr>
              <a:tr h="200025">
                <a:tc>
                  <a:txBody>
                    <a:bodyPr/>
                    <a:lstStyle/>
                    <a:p>
                      <a:pPr indent="0" lvl="0" marL="0" rtl="0" algn="l">
                        <a:lnSpc>
                          <a:spcPct val="115000"/>
                        </a:lnSpc>
                        <a:spcBef>
                          <a:spcPts val="0"/>
                        </a:spcBef>
                        <a:spcAft>
                          <a:spcPts val="0"/>
                        </a:spcAft>
                        <a:buNone/>
                      </a:pPr>
                      <a:r>
                        <a:rPr b="1" lang="en" sz="800">
                          <a:solidFill>
                            <a:srgbClr val="FFFFFF"/>
                          </a:solidFill>
                        </a:rPr>
                        <a:t>Component</a:t>
                      </a:r>
                      <a:endParaRPr b="1" sz="8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CCCCCC"/>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solidFill>
                      <a:srgbClr val="134F5C"/>
                    </a:solidFill>
                  </a:tcPr>
                </a:tc>
                <a:tc>
                  <a:txBody>
                    <a:bodyPr/>
                    <a:lstStyle/>
                    <a:p>
                      <a:pPr indent="0" lvl="0" marL="0" rtl="0" algn="l">
                        <a:lnSpc>
                          <a:spcPct val="115000"/>
                        </a:lnSpc>
                        <a:spcBef>
                          <a:spcPts val="0"/>
                        </a:spcBef>
                        <a:spcAft>
                          <a:spcPts val="0"/>
                        </a:spcAft>
                        <a:buNone/>
                      </a:pPr>
                      <a:r>
                        <a:rPr b="1" lang="en" sz="800">
                          <a:solidFill>
                            <a:srgbClr val="FFFFFF"/>
                          </a:solidFill>
                        </a:rPr>
                        <a:t>Range (</a:t>
                      </a:r>
                      <a:r>
                        <a:rPr b="1" lang="en" sz="800">
                          <a:solidFill>
                            <a:srgbClr val="FFFFFF"/>
                          </a:solidFill>
                        </a:rPr>
                        <a:t>μ</a:t>
                      </a:r>
                      <a:r>
                        <a:rPr b="1" lang="en" sz="800">
                          <a:solidFill>
                            <a:srgbClr val="FFFFFF"/>
                          </a:solidFill>
                        </a:rPr>
                        <a:t>m)</a:t>
                      </a:r>
                      <a:endParaRPr b="1" sz="800">
                        <a:solidFill>
                          <a:srgbClr val="FFFFFF"/>
                        </a:solidFill>
                      </a:endParaRPr>
                    </a:p>
                  </a:txBody>
                  <a:tcPr marT="19050" marB="19050" marR="28575" marL="28575" anchor="b">
                    <a:lnL cap="flat" cmpd="sng" w="7625">
                      <a:solidFill>
                        <a:srgbClr val="CCCCCC"/>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solidFill>
                      <a:srgbClr val="134F5C"/>
                    </a:solidFill>
                  </a:tcPr>
                </a:tc>
              </a:tr>
              <a:tr h="200025">
                <a:tc>
                  <a:txBody>
                    <a:bodyPr/>
                    <a:lstStyle/>
                    <a:p>
                      <a:pPr indent="0" lvl="0" marL="0" rtl="0" algn="l">
                        <a:lnSpc>
                          <a:spcPct val="115000"/>
                        </a:lnSpc>
                        <a:spcBef>
                          <a:spcPts val="0"/>
                        </a:spcBef>
                        <a:spcAft>
                          <a:spcPts val="0"/>
                        </a:spcAft>
                        <a:buNone/>
                      </a:pPr>
                      <a:r>
                        <a:rPr lang="en" sz="800"/>
                        <a:t>VIS Spec</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CCCCCC"/>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t>0.37 - 0.95</a:t>
                      </a:r>
                      <a:endParaRPr sz="800"/>
                    </a:p>
                  </a:txBody>
                  <a:tcPr marT="19050" marB="19050" marR="28575" marL="28575" anchor="b">
                    <a:lnL cap="flat" cmpd="sng" w="7625">
                      <a:solidFill>
                        <a:srgbClr val="CCCCCC"/>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en" sz="800"/>
                        <a:t>NIR Spec</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CCCCCC"/>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t>0.95 - 2.30</a:t>
                      </a:r>
                      <a:endParaRPr sz="800"/>
                    </a:p>
                  </a:txBody>
                  <a:tcPr marT="19050" marB="19050" marR="28575" marL="28575" anchor="b">
                    <a:lnL cap="flat" cmpd="sng" w="7625">
                      <a:solidFill>
                        <a:srgbClr val="CCCCCC"/>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en" sz="800"/>
                        <a:t>MIR Spec</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CCCCCC"/>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t>2.30 - 10.0</a:t>
                      </a:r>
                      <a:endParaRPr sz="800"/>
                    </a:p>
                  </a:txBody>
                  <a:tcPr marT="19050" marB="19050" marR="28575" marL="28575" anchor="b">
                    <a:lnL cap="flat" cmpd="sng" w="7625">
                      <a:solidFill>
                        <a:srgbClr val="CCCCCC"/>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en" sz="800"/>
                        <a:t>PanVIS</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CCCCCC"/>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t>0.37 - 0.95</a:t>
                      </a:r>
                      <a:endParaRPr sz="800"/>
                    </a:p>
                  </a:txBody>
                  <a:tcPr marT="19050" marB="19050" marR="28575" marL="28575" anchor="b">
                    <a:lnL cap="flat" cmpd="sng" w="7625">
                      <a:solidFill>
                        <a:srgbClr val="CCCCCC"/>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en" sz="800"/>
                        <a:t>Blue</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CCCCCC"/>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t>0.40 - 0.55</a:t>
                      </a:r>
                      <a:endParaRPr sz="800"/>
                    </a:p>
                  </a:txBody>
                  <a:tcPr marT="19050" marB="19050" marR="28575" marL="28575" anchor="b">
                    <a:lnL cap="flat" cmpd="sng" w="7625">
                      <a:solidFill>
                        <a:srgbClr val="CCCCCC"/>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en" sz="800"/>
                        <a:t>Red</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CCCCCC"/>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t>0.54 - 0.70</a:t>
                      </a:r>
                      <a:endParaRPr sz="800"/>
                    </a:p>
                  </a:txBody>
                  <a:tcPr marT="19050" marB="19050" marR="28575" marL="28575" anchor="b">
                    <a:lnL cap="flat" cmpd="sng" w="7625">
                      <a:solidFill>
                        <a:srgbClr val="CCCCCC"/>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en" sz="800"/>
                        <a:t>Methane</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CCCCCC"/>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t>0.86 - 0.91</a:t>
                      </a:r>
                      <a:endParaRPr sz="800"/>
                    </a:p>
                  </a:txBody>
                  <a:tcPr marT="19050" marB="19050" marR="28575" marL="28575" anchor="b">
                    <a:lnL cap="flat" cmpd="sng" w="7625">
                      <a:solidFill>
                        <a:srgbClr val="CCCCCC"/>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CCCCCC"/>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en" sz="800"/>
                        <a:t>NIR (MVIC)</a:t>
                      </a:r>
                      <a:endParaRPr sz="800"/>
                    </a:p>
                  </a:txBody>
                  <a:tcPr marT="19050" marB="19050" marR="28575" marL="28575" anchor="b">
                    <a:lnL cap="flat" cmpd="sng" w="7625">
                      <a:solidFill>
                        <a:srgbClr val="000000"/>
                      </a:solidFill>
                      <a:prstDash val="solid"/>
                      <a:round/>
                      <a:headEnd len="sm" w="sm" type="none"/>
                      <a:tailEnd len="sm" w="sm" type="none"/>
                    </a:lnL>
                    <a:lnR cap="flat" cmpd="sng" w="7625">
                      <a:solidFill>
                        <a:srgbClr val="CCCCCC"/>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t>0.78 - 0.975</a:t>
                      </a:r>
                      <a:endParaRPr sz="800"/>
                    </a:p>
                  </a:txBody>
                  <a:tcPr marT="19050" marB="19050" marR="28575" marL="28575" anchor="b">
                    <a:lnL cap="flat" cmpd="sng" w="7625">
                      <a:solidFill>
                        <a:srgbClr val="CCCCCC"/>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CCCCCC"/>
                      </a:solidFill>
                      <a:prstDash val="solid"/>
                      <a:round/>
                      <a:headEnd len="sm" w="sm" type="none"/>
                      <a:tailEnd len="sm" w="sm" type="none"/>
                    </a:lnT>
                    <a:lnB cap="flat" cmpd="sng" w="7625">
                      <a:solidFill>
                        <a:srgbClr val="000000"/>
                      </a:solidFill>
                      <a:prstDash val="solid"/>
                      <a:round/>
                      <a:headEnd len="sm" w="sm" type="none"/>
                      <a:tailEnd len="sm" w="sm" type="none"/>
                    </a:lnB>
                  </a:tcPr>
                </a:tc>
              </a:tr>
            </a:tbl>
          </a:graphicData>
        </a:graphic>
      </p:graphicFrame>
      <p:pic>
        <p:nvPicPr>
          <p:cNvPr id="58" name="Google Shape;58;p13"/>
          <p:cNvPicPr preferRelativeResize="0"/>
          <p:nvPr/>
        </p:nvPicPr>
        <p:blipFill>
          <a:blip r:embed="rId4">
            <a:alphaModFix/>
          </a:blip>
          <a:stretch>
            <a:fillRect/>
          </a:stretch>
        </p:blipFill>
        <p:spPr>
          <a:xfrm>
            <a:off x="3886200" y="338992"/>
            <a:ext cx="3574698" cy="4766259"/>
          </a:xfrm>
          <a:prstGeom prst="rect">
            <a:avLst/>
          </a:prstGeom>
          <a:noFill/>
          <a:ln>
            <a:noFill/>
          </a:ln>
        </p:spPr>
      </p:pic>
      <p:sp>
        <p:nvSpPr>
          <p:cNvPr id="59" name="Google Shape;59;p13"/>
          <p:cNvSpPr txBox="1"/>
          <p:nvPr/>
        </p:nvSpPr>
        <p:spPr>
          <a:xfrm>
            <a:off x="735325" y="203825"/>
            <a:ext cx="6191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t>Imaging Science System Engineering Detail</a:t>
            </a:r>
            <a:endParaRPr b="1" sz="16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