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786538B-0484-4E11-BE3A-01EBC19CB2C6}">
  <a:tblStyle styleId="{C786538B-0484-4E11-BE3A-01EBC19CB2C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50138" y="4955088"/>
            <a:ext cx="5942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Duty Cycles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Continuous: </a:t>
            </a:r>
            <a:r>
              <a:rPr lang="en" sz="800"/>
              <a:t>Active except during downlink and main engine burns</a:t>
            </a:r>
            <a:endParaRPr b="1"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Flyby: </a:t>
            </a:r>
            <a:r>
              <a:rPr lang="en" sz="800"/>
              <a:t>Active during close </a:t>
            </a:r>
            <a:r>
              <a:rPr lang="en" sz="800"/>
              <a:t>approaches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Variable:</a:t>
            </a:r>
            <a:r>
              <a:rPr lang="en" sz="800"/>
              <a:t> </a:t>
            </a:r>
            <a:r>
              <a:rPr lang="en" sz="800"/>
              <a:t> Active </a:t>
            </a:r>
            <a:r>
              <a:rPr lang="en" sz="800"/>
              <a:t>Intermittently as needed for science objectives</a:t>
            </a:r>
            <a:r>
              <a:rPr lang="en" sz="800"/>
              <a:t> 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Smart: </a:t>
            </a:r>
            <a:r>
              <a:rPr lang="en" sz="800"/>
              <a:t>Active Continuously During </a:t>
            </a:r>
            <a:r>
              <a:rPr lang="en" sz="800"/>
              <a:t>Close</a:t>
            </a:r>
            <a:r>
              <a:rPr lang="en" sz="800"/>
              <a:t> </a:t>
            </a:r>
            <a:r>
              <a:rPr lang="en" sz="800"/>
              <a:t>Approaches</a:t>
            </a:r>
            <a:r>
              <a:rPr lang="en" sz="800"/>
              <a:t> and as needed for science objectives. Otherwise record data to a buffer and only save snips around high variance events or if the reading is </a:t>
            </a:r>
            <a:r>
              <a:rPr lang="en" sz="800"/>
              <a:t>sufficiently</a:t>
            </a:r>
            <a:r>
              <a:rPr lang="en" sz="800"/>
              <a:t> </a:t>
            </a:r>
            <a:r>
              <a:rPr lang="en" sz="800"/>
              <a:t>different</a:t>
            </a:r>
            <a:r>
              <a:rPr lang="en" sz="800"/>
              <a:t> from the most recent snip</a:t>
            </a:r>
            <a:endParaRPr sz="800"/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350125" y="356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{C786538B-0484-4E11-BE3A-01EBC19CB2C6}</a:tableStyleId>
              </a:tblPr>
              <a:tblGrid>
                <a:gridCol w="382850"/>
                <a:gridCol w="1426000"/>
                <a:gridCol w="562075"/>
                <a:gridCol w="551675"/>
                <a:gridCol w="582875"/>
                <a:gridCol w="572475"/>
                <a:gridCol w="530850"/>
                <a:gridCol w="593300"/>
                <a:gridCol w="749400"/>
                <a:gridCol w="718200"/>
                <a:gridCol w="791050"/>
                <a:gridCol w="1769500"/>
              </a:tblGrid>
              <a:tr h="162625"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Instrument 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rowSpan="2" h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Mass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Peak Power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Duty Cycle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Raw Data Rate (kbps)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Compression Factor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Compression Algorithm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</a:tr>
              <a:tr h="162625"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CBE (kg)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% Cont.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MEV (kg)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CBE (W)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% Cont.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MEV (W)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vMerge="1"/>
                <a:tc vMerge="1"/>
                <a:tc vMerge="1"/>
                <a:tc vMerge="1"/>
              </a:tr>
              <a:tr h="162625">
                <a:tc gridSpan="1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Orbiter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Imaging Science System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39.00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VIS/NIR/MIR Spectrometer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26.00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Variable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106666.00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11-23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Spectral KLT/PCA -&gt; JPEG XR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Panchromatic VIS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10.40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Variable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67108.00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11-23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JPEG XR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Pushbroom Color VIS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10.40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Flyby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2400.00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11-23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Gamma Ray Spectrometer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9.20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10.12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16.50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18.15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Flyby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4-8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Quantized Chebyshev Transform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FIELDS Electric Antennas 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5.37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5.91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Laguimir Probe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Continuous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4-8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Quantized Chebyshev Transform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Dust Detection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Continuous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4-8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 kHz - 1.7 MHz LFR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1.65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Smart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120.00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Smart </a:t>
                      </a:r>
                      <a:r>
                        <a:rPr lang="en" sz="800"/>
                        <a:t>Quantization</a:t>
                      </a:r>
                      <a:r>
                        <a:rPr lang="en" sz="800"/>
                        <a:t> -&gt; </a:t>
                      </a:r>
                      <a:br>
                        <a:rPr lang="en" sz="800"/>
                      </a:br>
                      <a:r>
                        <a:rPr lang="en" sz="800"/>
                        <a:t>Bitshuffle -&gt; LFZ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1.3 MHz - 19.2 MHz HFR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1.65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Smart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120.00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Search Coil Magnetometer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0.80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0.88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0.60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0.66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Smart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120.00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Fluxgate</a:t>
                      </a:r>
                      <a:r>
                        <a:rPr lang="en" sz="800"/>
                        <a:t> Magnetometer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1.43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1.57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Continuous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4-20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Quantized Chebyshev Transform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2.5m Fields Boom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0.47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0.56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SWEAP SPAN-A/B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2.75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Continuous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8-16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Spectral KLT/PCA -&gt; Time Series Quantized Chebyshev Transform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EPI-lo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3.85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2.75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Continuous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8-16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Radio Science Experiment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33.00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Variable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XNAV X-Ray Telescopes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17.00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20.40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16.67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Flyby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1.50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4-8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Quantized Chebyshev Transform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262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Data Processing Computer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25.00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25.75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Variable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80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Totals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70.37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13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85.15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135.27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14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155.91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25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Peak Flyby Power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60.76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350138" y="5967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{C786538B-0484-4E11-BE3A-01EBC19CB2C6}</a:tableStyleId>
              </a:tblPr>
              <a:tblGrid>
                <a:gridCol w="1571625"/>
                <a:gridCol w="533400"/>
                <a:gridCol w="476250"/>
                <a:gridCol w="533400"/>
                <a:gridCol w="504825"/>
                <a:gridCol w="504825"/>
                <a:gridCol w="504825"/>
                <a:gridCol w="628650"/>
              </a:tblGrid>
              <a:tr h="1619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Instrument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Mass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Power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Total Data (MB/hr)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</a:tr>
              <a:tr h="1619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CBE (kg)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% Cont.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MEV (kg)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CBE (W)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% Cont.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MEV (W)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vMerge="1"/>
              </a:tr>
              <a:tr h="161925">
                <a:tc gridSpan="8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Probe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7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Mass Spectrometer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16.2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17.82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19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20.9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9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Atmosphere Structure Instrument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2.75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3.85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Ortho-Para H2 Sensor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1.3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3.5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4.55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Radio Science Experiment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-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Totals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19.7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17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21.87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26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17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29.3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16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oogle Shape;57;p13"/>
          <p:cNvGraphicFramePr/>
          <p:nvPr/>
        </p:nvGraphicFramePr>
        <p:xfrm>
          <a:off x="6999088" y="510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{C786538B-0484-4E11-BE3A-01EBC19CB2C6}</a:tableStyleId>
              </a:tblPr>
              <a:tblGrid>
                <a:gridCol w="1009650"/>
                <a:gridCol w="1571625"/>
              </a:tblGrid>
              <a:tr h="1809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</a:rPr>
                        <a:t>Instrument Heritage By Mission</a:t>
                      </a:r>
                      <a:endParaRPr b="1" sz="8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rgbClr val="134F5C"/>
                    </a:solidFill>
                  </a:tcPr>
                </a:tc>
                <a:tc hMerge="1"/>
              </a:tr>
              <a:tr h="18097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MESSENGER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Gamma Ray Spectrometer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Flux Gate Magnetometer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TRACERS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Search Coil Magnetometer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 row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Parker Solar Probe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FIELDS Electric Antennas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SWEAP SPAN-A/B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EPI-lo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NICER SEXTANT, Cube-X, &amp; XPNAV-1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XNAV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Rosetta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Probe Mass Spectrometer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Huygens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Atmosphere Structure Instrument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Perseverance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Ortho-Para H2 Anemometer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New Technology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Imaging </a:t>
                      </a:r>
                      <a:r>
                        <a:rPr lang="en" sz="800"/>
                        <a:t>Science</a:t>
                      </a:r>
                      <a:r>
                        <a:rPr lang="en" sz="800"/>
                        <a:t> System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