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6858000" cy="9144000"/>
  <p:embeddedFontLst>
    <p:embeddedFont>
      <p:font typeface="Roboto"/>
      <p:regular r:id="rId28"/>
      <p:bold r:id="rId29"/>
      <p:italic r:id="rId30"/>
      <p:boldItalic r:id="rId31"/>
    </p:embeddedFont>
    <p:embeddedFont>
      <p:font typeface="Montserrat"/>
      <p:regular r:id="rId32"/>
      <p:bold r:id="rId33"/>
      <p:italic r:id="rId34"/>
      <p:boldItalic r:id="rId35"/>
    </p:embeddedFont>
    <p:embeddedFont>
      <p:font typeface="Lato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F1A2A1C-F778-4B74-A377-8CC6AAE678BC}">
  <a:tblStyle styleId="{7F1A2A1C-F778-4B74-A377-8CC6AAE678B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32E52221-D25D-48C9-B4B1-33A2B92986E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Roboto-regular.fnt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5.xml"/><Relationship Id="rId33" Type="http://schemas.openxmlformats.org/officeDocument/2006/relationships/font" Target="fonts/Montserrat-bold.fntdata"/><Relationship Id="rId10" Type="http://schemas.openxmlformats.org/officeDocument/2006/relationships/slide" Target="slides/slide4.xml"/><Relationship Id="rId32" Type="http://schemas.openxmlformats.org/officeDocument/2006/relationships/font" Target="fonts/Montserrat-regular.fntdata"/><Relationship Id="rId13" Type="http://schemas.openxmlformats.org/officeDocument/2006/relationships/slide" Target="slides/slide7.xml"/><Relationship Id="rId35" Type="http://schemas.openxmlformats.org/officeDocument/2006/relationships/font" Target="fonts/Montserrat-boldItalic.fntdata"/><Relationship Id="rId12" Type="http://schemas.openxmlformats.org/officeDocument/2006/relationships/slide" Target="slides/slide6.xml"/><Relationship Id="rId34" Type="http://schemas.openxmlformats.org/officeDocument/2006/relationships/font" Target="fonts/Montserrat-italic.fntdata"/><Relationship Id="rId15" Type="http://schemas.openxmlformats.org/officeDocument/2006/relationships/slide" Target="slides/slide9.xml"/><Relationship Id="rId37" Type="http://schemas.openxmlformats.org/officeDocument/2006/relationships/font" Target="fonts/Lato-bold.fntdata"/><Relationship Id="rId14" Type="http://schemas.openxmlformats.org/officeDocument/2006/relationships/slide" Target="slides/slide8.xml"/><Relationship Id="rId36" Type="http://schemas.openxmlformats.org/officeDocument/2006/relationships/font" Target="fonts/Lato-regular.fntdata"/><Relationship Id="rId17" Type="http://schemas.openxmlformats.org/officeDocument/2006/relationships/slide" Target="slides/slide11.xml"/><Relationship Id="rId39" Type="http://schemas.openxmlformats.org/officeDocument/2006/relationships/font" Target="fonts/Lato-boldItalic.fntdata"/><Relationship Id="rId16" Type="http://schemas.openxmlformats.org/officeDocument/2006/relationships/slide" Target="slides/slide10.xml"/><Relationship Id="rId38" Type="http://schemas.openxmlformats.org/officeDocument/2006/relationships/font" Target="fonts/Lato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091915a8f6_0_8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091915a8f6_0_8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2211fabfd6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2211fabfd6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2211fabfd6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2211fabfd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2211fabfd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2211fabfd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b247c25af792ae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9b247c25af792ae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9b247c25af792ae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9b247c25af792ae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091915a8f6_0_4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091915a8f6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091915a8f6_0_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091915a8f6_0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091915a8f6_0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091915a8f6_0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091915a8f6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091915a8f6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091915a8f6_0_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091915a8f6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091915a8f6_0_4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091915a8f6_0_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091915a8f6_0_4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091915a8f6_0_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091915a8f6_0_4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091915a8f6_0_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100px</a:t>
            </a:r>
            <a:r>
              <a:rPr lang="en"/>
              <a:t> map at 500 body radii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091915a8f6_0_6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091915a8f6_0_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091915a8f6_0_6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091915a8f6_0_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091915a8f6_0_6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091915a8f6_0_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2211fabfd6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2211fabfd6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2211fabfd6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2211fabfd6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9b247c25af792ae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9b247c25af792ae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091915a8f6_0_6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2091915a8f6_0_6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5" name="Google Shape;15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9" name="Google Shape;1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9700" y="295150"/>
            <a:ext cx="2305477" cy="2305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21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2" name="Google Shape;22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" name="Google Shape;40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" name="Google Shape;41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2" name="Google Shape;4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63425" y="2384825"/>
            <a:ext cx="1796423" cy="1796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5" name="Google Shape;45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grpSp>
        <p:nvGrpSpPr>
          <p:cNvPr id="46" name="Google Shape;46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7" name="Google Shape;47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" name="Google Shape;4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0" name="Google Shape;5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875" y="432100"/>
            <a:ext cx="914100" cy="91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grpSp>
        <p:nvGrpSpPr>
          <p:cNvPr id="54" name="Google Shape;54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5" name="Google Shape;55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8" name="Google Shape;5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" name="Google Shape;59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875" y="432100"/>
            <a:ext cx="914100" cy="91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2" name="Google Shape;6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3" name="Google Shape;63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6" name="Google Shape;66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875" y="432100"/>
            <a:ext cx="914100" cy="91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9" name="Google Shape;69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grpSp>
        <p:nvGrpSpPr>
          <p:cNvPr id="70" name="Google Shape;70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71" name="Google Shape;71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" name="Google Shape;7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4" name="Google Shape;7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875" y="432100"/>
            <a:ext cx="914100" cy="91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7" name="Google Shape;77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7" name="Google Shape;97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63425" y="2384825"/>
            <a:ext cx="1796423" cy="1796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grpSp>
        <p:nvGrpSpPr>
          <p:cNvPr id="101" name="Google Shape;101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102" name="Google Shape;102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" name="Google Shape;104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5" name="Google Shape;10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6" name="Google Shape;106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875" y="432100"/>
            <a:ext cx="914100" cy="91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9" name="Google Shape;109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" name="Google Shape;111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12" name="Google Shape;11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14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15" name="Google Shape;115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3" name="Google Shape;133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34" name="Google Shape;134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5" name="Google Shape;13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6" name="Google Shape;136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63425" y="2384825"/>
            <a:ext cx="1796423" cy="1796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lpl.arizona.edu/~rlorenz/soundspeed.pdf" TargetMode="External"/><Relationship Id="rId10" Type="http://schemas.openxmlformats.org/officeDocument/2006/relationships/hyperlink" Target="https://www.britannica.com/science/mass-spectrometry/Thermal-ionization" TargetMode="External"/><Relationship Id="rId13" Type="http://schemas.openxmlformats.org/officeDocument/2006/relationships/hyperlink" Target="https://atmos.nmsu.edu/data_and_services/atmospheres_data/Galileo/galileo.html" TargetMode="External"/><Relationship Id="rId12" Type="http://schemas.openxmlformats.org/officeDocument/2006/relationships/hyperlink" Target="https://link.springer.com/article/10.1023/A:1005252602159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en.wikipedia.org/wiki/IMAGE_(spacecraft)" TargetMode="External"/><Relationship Id="rId4" Type="http://schemas.openxmlformats.org/officeDocument/2006/relationships/hyperlink" Target="https://en.wikipedia.org/wiki/Integrated_Science_Investigation_of_the_Sun" TargetMode="External"/><Relationship Id="rId9" Type="http://schemas.openxmlformats.org/officeDocument/2006/relationships/hyperlink" Target="https://en.wikipedia.org/wiki/MESSENGER#Energetic_Particle_and_Plasma_Spectrometer_(EPPS)" TargetMode="External"/><Relationship Id="rId15" Type="http://schemas.openxmlformats.org/officeDocument/2006/relationships/hyperlink" Target="https://digitalcommons.usu.edu/cgi/viewcontent.cgi?article=4096&amp;context=smallsat" TargetMode="External"/><Relationship Id="rId14" Type="http://schemas.openxmlformats.org/officeDocument/2006/relationships/hyperlink" Target="https://solarsystem.nasa.gov/missions/cassini/mission/spacecraft/cassini-orbiter/radio-detection-and-ranging/" TargetMode="External"/><Relationship Id="rId17" Type="http://schemas.openxmlformats.org/officeDocument/2006/relationships/hyperlink" Target="https://messenger.jhuapl.edu/About/Spacecraft-and-Instruments.html#instruments" TargetMode="External"/><Relationship Id="rId16" Type="http://schemas.openxmlformats.org/officeDocument/2006/relationships/hyperlink" Target="https://websites.isae-supaero.fr/IMG/pdf/uso-toulouse.pdf" TargetMode="External"/><Relationship Id="rId5" Type="http://schemas.openxmlformats.org/officeDocument/2006/relationships/hyperlink" Target="https://www.nasa.gov/mission_pages/themis/spacecraft/ESA.html" TargetMode="External"/><Relationship Id="rId6" Type="http://schemas.openxmlformats.org/officeDocument/2006/relationships/hyperlink" Target="https://en.wikipedia.org/wiki/Lucy_(spacecraft)#Scientific_instruments" TargetMode="External"/><Relationship Id="rId18" Type="http://schemas.openxmlformats.org/officeDocument/2006/relationships/hyperlink" Target="https://www.sciencedirect.com/science/article/pii/S0019103516304237" TargetMode="External"/><Relationship Id="rId7" Type="http://schemas.openxmlformats.org/officeDocument/2006/relationships/hyperlink" Target="https://en.wikipedia.org/wiki/Ralph_(New_Horizons)" TargetMode="External"/><Relationship Id="rId8" Type="http://schemas.openxmlformats.org/officeDocument/2006/relationships/hyperlink" Target="https://deepblue.lib.umich.edu/bitstream/handle/2027.42/137290/jgra52503.pdf?sequence=1" TargetMode="External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hyperlink" Target="https://aerospace.honeywell.com/us/en/products-and-services/product/hardware-and-systems/space/spacecraft-on-board-computer" TargetMode="External"/><Relationship Id="rId10" Type="http://schemas.openxmlformats.org/officeDocument/2006/relationships/hyperlink" Target="https://www.planetary.org/articles/0417-space-grade-electronics" TargetMode="External"/><Relationship Id="rId13" Type="http://schemas.openxmlformats.org/officeDocument/2006/relationships/hyperlink" Target="https://www.issnationallab.org/hpe-supercomputing-return-space/" TargetMode="External"/><Relationship Id="rId12" Type="http://schemas.openxmlformats.org/officeDocument/2006/relationships/hyperlink" Target="https://www.nasa.gov/mission_pages/station/research/experiments/explorer/Investigation.html?#id=2037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pds-atmospheres.nmsu.edu/data_and_services/atmospheres_data/Cassini/inst-cirs.html" TargetMode="External"/><Relationship Id="rId4" Type="http://schemas.openxmlformats.org/officeDocument/2006/relationships/hyperlink" Target="https://atmos.nmsu.edu/PDS/data/cocirs_1709/DOCUMENT/CIRS-USER-GUIDE.PDF" TargetMode="External"/><Relationship Id="rId9" Type="http://schemas.openxmlformats.org/officeDocument/2006/relationships/hyperlink" Target="https://en.wikipedia.org/wiki/Fourier-transform_spectroscopy" TargetMode="External"/><Relationship Id="rId15" Type="http://schemas.openxmlformats.org/officeDocument/2006/relationships/hyperlink" Target="https://xiphos.com/products/q8j-processor/" TargetMode="External"/><Relationship Id="rId14" Type="http://schemas.openxmlformats.org/officeDocument/2006/relationships/hyperlink" Target="https://xiphos.com/products/" TargetMode="External"/><Relationship Id="rId17" Type="http://schemas.openxmlformats.org/officeDocument/2006/relationships/hyperlink" Target="http://pyramidsemiconductor.com/products-microprocessors-mil-std-1750A.php" TargetMode="External"/><Relationship Id="rId16" Type="http://schemas.openxmlformats.org/officeDocument/2006/relationships/hyperlink" Target="https://radhome.gsfc.nasa.gov/radhome/tid.htm" TargetMode="External"/><Relationship Id="rId5" Type="http://schemas.openxmlformats.org/officeDocument/2006/relationships/hyperlink" Target="https://en.wikipedia.org/wiki/Fabry%E2%80%93P%C3%A9rot_interferometer" TargetMode="External"/><Relationship Id="rId6" Type="http://schemas.openxmlformats.org/officeDocument/2006/relationships/hyperlink" Target="https://link.springer.com/chapter/10.1007/978-3-540-79353-3_1" TargetMode="External"/><Relationship Id="rId18" Type="http://schemas.openxmlformats.org/officeDocument/2006/relationships/hyperlink" Target="https://www.gaisler.com/index.php/products/components/gr740" TargetMode="External"/><Relationship Id="rId7" Type="http://schemas.openxmlformats.org/officeDocument/2006/relationships/hyperlink" Target="https://opg.optica.org/oe/fulltext.cfm?uri=oe-12-22-5368&amp;id=81635" TargetMode="External"/><Relationship Id="rId8" Type="http://schemas.openxmlformats.org/officeDocument/2006/relationships/hyperlink" Target="https://ircameras.com/wp-content/uploads/2015/02/IRC906SLS-2018.pdf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</a:t>
            </a:r>
            <a:r>
              <a:rPr lang="en"/>
              <a:t>Payload</a:t>
            </a:r>
            <a:endParaRPr/>
          </a:p>
        </p:txBody>
      </p:sp>
      <p:sp>
        <p:nvSpPr>
          <p:cNvPr id="144" name="Google Shape;144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Matthew Glimcher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/>
          <p:nvPr>
            <p:ph type="title"/>
          </p:nvPr>
        </p:nvSpPr>
        <p:spPr>
          <a:xfrm>
            <a:off x="569425" y="811200"/>
            <a:ext cx="55719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Instrument List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Descope and </a:t>
            </a:r>
            <a:r>
              <a:rPr lang="en" sz="2000"/>
              <a:t>Enhancement</a:t>
            </a:r>
            <a:r>
              <a:rPr lang="en" sz="2000"/>
              <a:t> Options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Technology </a:t>
            </a:r>
            <a:r>
              <a:rPr lang="en" sz="2000"/>
              <a:t>Demonstration Payload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000"/>
              <a:buAutoNum type="arabicPeriod"/>
            </a:pPr>
            <a:r>
              <a:rPr lang="en" sz="2000"/>
              <a:t>Onboard Computation</a:t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"/>
          <p:cNvSpPr txBox="1"/>
          <p:nvPr>
            <p:ph idx="4294967295" type="title"/>
          </p:nvPr>
        </p:nvSpPr>
        <p:spPr>
          <a:xfrm>
            <a:off x="1297513" y="3174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Orbiter Instrument List</a:t>
            </a:r>
            <a:endParaRPr/>
          </a:p>
        </p:txBody>
      </p:sp>
      <p:graphicFrame>
        <p:nvGraphicFramePr>
          <p:cNvPr id="155" name="Google Shape;155;p15"/>
          <p:cNvGraphicFramePr/>
          <p:nvPr/>
        </p:nvGraphicFramePr>
        <p:xfrm>
          <a:off x="269613" y="10855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{7F1A2A1C-F778-4B74-A377-8CC6AAE678BC}</a:tableStyleId>
              </a:tblPr>
              <a:tblGrid>
                <a:gridCol w="3303275"/>
                <a:gridCol w="755575"/>
                <a:gridCol w="681050"/>
                <a:gridCol w="892250"/>
                <a:gridCol w="681025"/>
                <a:gridCol w="718325"/>
                <a:gridCol w="730725"/>
                <a:gridCol w="842550"/>
              </a:tblGrid>
              <a:tr h="206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Instruments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Mass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4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Power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206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Baseline Instruments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CBE (kg)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% Cont.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MEV (kg)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CBE (W)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% Cont.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MEV (W)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Duty Cycle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2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Vis-IR Birefirngent Imaging Spectrometer (Low TRL)</a:t>
                      </a:r>
                      <a:endParaRPr sz="105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30.00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30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39.00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20.00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30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26.00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Variable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6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Spectrometer MVIC Module Flyby Imaging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30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8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30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10.40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Flyby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6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Gamma Ray Spectrometer (MESSENGER)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9.20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10.12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16.50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18.15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Flyby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1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Parker Solar Probe FIELDS Electric Antennas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5.37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5.91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4.05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4.46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Continuous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1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Fluxgate Magnetometer (MESSENGER)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1.93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2.12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2.00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2.20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Continuous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6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Search Coil Magnetometer (TRACERS)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0.8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0.88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0.6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0.66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Flyby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6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EPI-low (Parker Solar Probe)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3.50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3.85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2.50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2.75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Continuous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58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SWEAP Electrostatic Analyzer (Parker Solar Probe)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2.50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2.75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2.00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2.20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Continuous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6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Radio Science Experiment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0.00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0.00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20.00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22.00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Variable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3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XNAV Gravity Science (3 CubeX Telescopes)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17.00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20.40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16.67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20.00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Flyby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6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Xiphios Q8JS Data Processing Computer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0.10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3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0.10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25.00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3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25.75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Variable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7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Total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70.40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13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85.13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117.32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14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134.57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7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Total Continuous (if Applicable)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11.61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7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Estimated Peak (if Applicable)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>
                          <a:solidFill>
                            <a:schemeClr val="lt1"/>
                          </a:solidFill>
                        </a:rPr>
                        <a:t>60.82</a:t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6"/>
          <p:cNvSpPr txBox="1"/>
          <p:nvPr>
            <p:ph idx="4294967295" type="title"/>
          </p:nvPr>
        </p:nvSpPr>
        <p:spPr>
          <a:xfrm>
            <a:off x="1297513" y="3174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Probe</a:t>
            </a:r>
            <a:r>
              <a:rPr lang="en"/>
              <a:t> Instrument List</a:t>
            </a:r>
            <a:endParaRPr/>
          </a:p>
        </p:txBody>
      </p:sp>
      <p:graphicFrame>
        <p:nvGraphicFramePr>
          <p:cNvPr id="161" name="Google Shape;161;p16"/>
          <p:cNvGraphicFramePr/>
          <p:nvPr/>
        </p:nvGraphicFramePr>
        <p:xfrm>
          <a:off x="819138" y="13530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{7F1A2A1C-F778-4B74-A377-8CC6AAE678BC}</a:tableStyleId>
              </a:tblPr>
              <a:tblGrid>
                <a:gridCol w="3145750"/>
                <a:gridCol w="717450"/>
                <a:gridCol w="662275"/>
                <a:gridCol w="827825"/>
                <a:gridCol w="739550"/>
                <a:gridCol w="673300"/>
                <a:gridCol w="739550"/>
              </a:tblGrid>
              <a:tr h="368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Instruments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Mass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Power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442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CBE (kg)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% Cont.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MEV (kg)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CBE (W)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% Cont.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MEV (W)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8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Double focus mass spectrometer (Rosetta)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16.20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10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17.82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19.00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10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20.90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8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Atmospheric Structure Instrument (Huygens)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2.50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10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2.75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3.50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10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3.85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8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Ortho-Para H2 Detector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1.00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30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1.30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3.50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30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4.55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8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Radio Science Experiment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0.00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0.00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0.00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0.00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8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Subtotal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19.70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13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21.87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7.00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13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29.30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Payload Descope Options</a:t>
            </a:r>
            <a:endParaRPr/>
          </a:p>
        </p:txBody>
      </p:sp>
      <p:sp>
        <p:nvSpPr>
          <p:cNvPr id="167" name="Google Shape;167;p17"/>
          <p:cNvSpPr txBox="1"/>
          <p:nvPr>
            <p:ph idx="1" type="body"/>
          </p:nvPr>
        </p:nvSpPr>
        <p:spPr>
          <a:xfrm>
            <a:off x="1297500" y="1077375"/>
            <a:ext cx="7038900" cy="34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Orbiter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Remove Gamma Ray </a:t>
            </a:r>
            <a:r>
              <a:rPr lang="en" sz="1800"/>
              <a:t>Spectrometer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Replace Vis-IR </a:t>
            </a:r>
            <a:r>
              <a:rPr lang="en" sz="1800"/>
              <a:t>spectrometer with New Horizons LORRI narrow angle camera and LRO Diviner IR radiometer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Reduce XNAV from three to one X-ray telescopes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/>
              <a:t>Probe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Remove probe ortho-para H2 sensor</a:t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Enhanced Payload Options</a:t>
            </a:r>
            <a:endParaRPr/>
          </a:p>
        </p:txBody>
      </p:sp>
      <p:sp>
        <p:nvSpPr>
          <p:cNvPr id="173" name="Google Shape;173;p18"/>
          <p:cNvSpPr txBox="1"/>
          <p:nvPr>
            <p:ph idx="1" type="body"/>
          </p:nvPr>
        </p:nvSpPr>
        <p:spPr>
          <a:xfrm>
            <a:off x="1297500" y="1011000"/>
            <a:ext cx="7038900" cy="348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Orbiter</a:t>
            </a:r>
            <a:endParaRPr sz="1800"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Juno UV Imaging Spectrometer</a:t>
            </a:r>
            <a:endParaRPr sz="1800"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Lightweight microwave radiometer using log periodic membrane antennas</a:t>
            </a:r>
            <a:endParaRPr sz="1800"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Infrared radiometer integrated with Imaging Science System</a:t>
            </a:r>
            <a:endParaRPr sz="1800"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Diffraction</a:t>
            </a:r>
            <a:r>
              <a:rPr lang="en" sz="1800"/>
              <a:t> limited framing array(s) </a:t>
            </a:r>
            <a:r>
              <a:rPr lang="en" sz="1800"/>
              <a:t>integrated</a:t>
            </a:r>
            <a:r>
              <a:rPr lang="en" sz="1800"/>
              <a:t> with Imaging Science System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/>
              <a:t>Probe</a:t>
            </a:r>
            <a:endParaRPr sz="1800"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N</a:t>
            </a:r>
            <a:r>
              <a:rPr lang="en" sz="1800"/>
              <a:t>ephelometer</a:t>
            </a:r>
            <a:endParaRPr sz="1800"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Net flux radiometer</a:t>
            </a:r>
            <a:endParaRPr sz="1800"/>
          </a:p>
          <a:p>
            <a:pPr indent="-325755" lvl="0" marL="457200" rtl="0" algn="l">
              <a:spcBef>
                <a:spcPts val="1000"/>
              </a:spcBef>
              <a:spcAft>
                <a:spcPts val="1000"/>
              </a:spcAft>
              <a:buSzPct val="100000"/>
              <a:buChar char="●"/>
            </a:pPr>
            <a:r>
              <a:rPr lang="en" sz="1800"/>
              <a:t>Helium abundance detector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9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Case for a New Spectrometer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Lucy’s L’Ralph Spectrometer</a:t>
            </a:r>
            <a:endParaRPr/>
          </a:p>
        </p:txBody>
      </p:sp>
      <p:sp>
        <p:nvSpPr>
          <p:cNvPr id="184" name="Google Shape;184;p20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Current deep space spectrometer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Optimized for flybys and low orbits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Color visible light images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1000"/>
              </a:spcAft>
              <a:buSzPts val="1300"/>
              <a:buChar char="●"/>
            </a:pPr>
            <a:r>
              <a:rPr lang="en"/>
              <a:t>1.25-2.5 micron infrared spectrometer</a:t>
            </a:r>
            <a:endParaRPr/>
          </a:p>
        </p:txBody>
      </p:sp>
      <p:sp>
        <p:nvSpPr>
          <p:cNvPr id="185" name="Google Shape;185;p20"/>
          <p:cNvSpPr/>
          <p:nvPr/>
        </p:nvSpPr>
        <p:spPr>
          <a:xfrm>
            <a:off x="5353150" y="1578425"/>
            <a:ext cx="3388500" cy="235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of L’Ralph</a:t>
            </a:r>
            <a:endParaRPr/>
          </a:p>
        </p:txBody>
      </p:sp>
      <p:pic>
        <p:nvPicPr>
          <p:cNvPr id="186" name="Google Shape;18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6508" y="1546625"/>
            <a:ext cx="3621792" cy="241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0"/>
          <p:cNvSpPr txBox="1"/>
          <p:nvPr/>
        </p:nvSpPr>
        <p:spPr>
          <a:xfrm>
            <a:off x="5252800" y="4067650"/>
            <a:ext cx="362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Image Credit: NASA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Mission is Different</a:t>
            </a:r>
            <a:endParaRPr/>
          </a:p>
        </p:txBody>
      </p:sp>
      <p:sp>
        <p:nvSpPr>
          <p:cNvPr id="193" name="Google Shape;193;p21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Lots of opportunities for long range images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Can’t make close passes of most moons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Solar and stellar occultations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1000"/>
              </a:spcAft>
              <a:buSzPts val="1300"/>
              <a:buChar char="●"/>
            </a:pPr>
            <a:r>
              <a:rPr lang="en"/>
              <a:t>Mapping uranus’ atmosphere</a:t>
            </a:r>
            <a:endParaRPr/>
          </a:p>
        </p:txBody>
      </p:sp>
      <p:sp>
        <p:nvSpPr>
          <p:cNvPr id="194" name="Google Shape;194;p21"/>
          <p:cNvSpPr/>
          <p:nvPr/>
        </p:nvSpPr>
        <p:spPr>
          <a:xfrm>
            <a:off x="5426250" y="1529700"/>
            <a:ext cx="3168900" cy="2376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of Uranus System</a:t>
            </a:r>
            <a:endParaRPr/>
          </a:p>
        </p:txBody>
      </p:sp>
      <p:pic>
        <p:nvPicPr>
          <p:cNvPr id="195" name="Google Shape;1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9612" y="1188399"/>
            <a:ext cx="3502174" cy="27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1"/>
          <p:cNvSpPr txBox="1"/>
          <p:nvPr/>
        </p:nvSpPr>
        <p:spPr>
          <a:xfrm>
            <a:off x="5295650" y="3971200"/>
            <a:ext cx="350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Image Credit: NASA/JPL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New Spectrometer for a New Mission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2"/>
          <p:cNvSpPr txBox="1"/>
          <p:nvPr>
            <p:ph idx="4294967295" type="body"/>
          </p:nvPr>
        </p:nvSpPr>
        <p:spPr>
          <a:xfrm>
            <a:off x="638925" y="1307850"/>
            <a:ext cx="2401200" cy="3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/>
              <a:t>Capabilities</a:t>
            </a:r>
            <a:endParaRPr b="1" sz="18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b="1" lang="en"/>
              <a:t>370-2300 nm Vis-NIR</a:t>
            </a:r>
            <a:endParaRPr b="1"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b="1" lang="en"/>
              <a:t>2.3 - 10 micron Mid IR</a:t>
            </a:r>
            <a:endParaRPr b="1"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b="1" lang="en"/>
              <a:t>75 km per pixel at apoapsis (Vis-NIR)</a:t>
            </a:r>
            <a:endParaRPr b="1"/>
          </a:p>
          <a:p>
            <a:pPr indent="-311150" lvl="0" marL="457200" rtl="0" algn="l">
              <a:spcBef>
                <a:spcPts val="1000"/>
              </a:spcBef>
              <a:spcAft>
                <a:spcPts val="1000"/>
              </a:spcAft>
              <a:buSzPts val="1300"/>
              <a:buChar char="●"/>
            </a:pPr>
            <a:r>
              <a:rPr b="1" lang="en"/>
              <a:t>High Spectral Resolution</a:t>
            </a:r>
            <a:endParaRPr b="1"/>
          </a:p>
        </p:txBody>
      </p:sp>
      <p:grpSp>
        <p:nvGrpSpPr>
          <p:cNvPr id="203" name="Google Shape;203;p22"/>
          <p:cNvGrpSpPr/>
          <p:nvPr/>
        </p:nvGrpSpPr>
        <p:grpSpPr>
          <a:xfrm>
            <a:off x="3040125" y="1307850"/>
            <a:ext cx="5171750" cy="3447924"/>
            <a:chOff x="3040125" y="1307850"/>
            <a:chExt cx="5171750" cy="3447924"/>
          </a:xfrm>
        </p:grpSpPr>
        <p:pic>
          <p:nvPicPr>
            <p:cNvPr id="204" name="Google Shape;204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626000" y="1307925"/>
              <a:ext cx="2585875" cy="34478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040125" y="1307850"/>
              <a:ext cx="2585875" cy="34478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Component TRL Levels</a:t>
            </a:r>
            <a:endParaRPr/>
          </a:p>
        </p:txBody>
      </p:sp>
      <p:graphicFrame>
        <p:nvGraphicFramePr>
          <p:cNvPr id="211" name="Google Shape;211;p23"/>
          <p:cNvGraphicFramePr/>
          <p:nvPr/>
        </p:nvGraphicFramePr>
        <p:xfrm>
          <a:off x="790375" y="152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{32E52221-D25D-48C9-B4B1-33A2B92986EF}</a:tableStyleId>
              </a:tblPr>
              <a:tblGrid>
                <a:gridCol w="3686600"/>
                <a:gridCol w="1172200"/>
                <a:gridCol w="2878550"/>
              </a:tblGrid>
              <a:tr h="512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</a:rPr>
                        <a:t>Component</a:t>
                      </a:r>
                      <a:endParaRPr b="1" sz="16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</a:rPr>
                        <a:t>TRL Level</a:t>
                      </a:r>
                      <a:endParaRPr b="1" sz="16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</a:rPr>
                        <a:t>Source/Heritage</a:t>
                      </a:r>
                      <a:endParaRPr b="1" sz="16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Strained Layer Superlattice Detector Array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9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Landsat 9 MWIR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Visible Light Detector Array (370-950 nm)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9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Various Missions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NIR Detector Array (950nm - 2.3 micron)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9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Various MIssions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Modified Ralph MVIC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7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Ralph/L’Ralph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Birefringent Spectrometer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4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Commercial Portable FTIR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Single Piece off-Axis Korsh Telescope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8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Ralph/L’Ralph Instruments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Beralcast Optics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5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F-35 MIR Telescope Material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Reliability and Redundancy</a:t>
            </a:r>
            <a:endParaRPr/>
          </a:p>
        </p:txBody>
      </p:sp>
      <p:sp>
        <p:nvSpPr>
          <p:cNvPr id="217" name="Google Shape;217;p24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Modified Ralph MVIC functions Independently as a Camera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Birefringent Spectrometers are &gt;100 Times Less Vibration Sensitive Than Cassini’s CIRS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1000"/>
              </a:spcAft>
              <a:buSzPts val="1300"/>
              <a:buChar char="●"/>
            </a:pPr>
            <a:r>
              <a:rPr lang="en"/>
              <a:t>Cheap, Light, and Reliable Commercial Field Spectrometers use Birefringent systems</a:t>
            </a:r>
            <a:endParaRPr/>
          </a:p>
        </p:txBody>
      </p:sp>
      <p:grpSp>
        <p:nvGrpSpPr>
          <p:cNvPr id="218" name="Google Shape;218;p24"/>
          <p:cNvGrpSpPr/>
          <p:nvPr/>
        </p:nvGrpSpPr>
        <p:grpSpPr>
          <a:xfrm>
            <a:off x="5096529" y="1807374"/>
            <a:ext cx="3876744" cy="2260114"/>
            <a:chOff x="3040125" y="1307850"/>
            <a:chExt cx="5171750" cy="3447924"/>
          </a:xfrm>
        </p:grpSpPr>
        <p:pic>
          <p:nvPicPr>
            <p:cNvPr id="219" name="Google Shape;219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626000" y="1307925"/>
              <a:ext cx="2585875" cy="34478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Google Shape;220;p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040125" y="1307850"/>
              <a:ext cx="2585875" cy="34478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Overlapping Legacy Instrument Capabilities</a:t>
            </a:r>
            <a:endParaRPr/>
          </a:p>
        </p:txBody>
      </p:sp>
      <p:graphicFrame>
        <p:nvGraphicFramePr>
          <p:cNvPr id="226" name="Google Shape;226;p25"/>
          <p:cNvGraphicFramePr/>
          <p:nvPr/>
        </p:nvGraphicFramePr>
        <p:xfrm>
          <a:off x="1012075" y="158962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{32E52221-D25D-48C9-B4B1-33A2B92986EF}</a:tableStyleId>
              </a:tblPr>
              <a:tblGrid>
                <a:gridCol w="2483400"/>
                <a:gridCol w="3304100"/>
              </a:tblGrid>
              <a:tr h="435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</a:rPr>
                        <a:t>Instruments</a:t>
                      </a:r>
                      <a:endParaRPr b="1" sz="16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</a:rPr>
                        <a:t>Legacy Science Capability</a:t>
                      </a:r>
                      <a:endParaRPr b="1" sz="16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9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Ralph/L’Ralph Spectrometer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Visible Light Images and Mapping Ices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9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Juno Jovian Infrared Auroral Mapper (JIRAM)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Atmosphere Structure to 5-7 bar depth and Auroral structure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1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Cassini Visible and Infrared Mapping Spectrometer (VIMS)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Temperature, Composition, and Atmospheric  cloud structure and dynamics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Scientific Capabilities</a:t>
            </a:r>
            <a:endParaRPr/>
          </a:p>
        </p:txBody>
      </p:sp>
      <p:graphicFrame>
        <p:nvGraphicFramePr>
          <p:cNvPr id="232" name="Google Shape;232;p26"/>
          <p:cNvGraphicFramePr/>
          <p:nvPr/>
        </p:nvGraphicFramePr>
        <p:xfrm>
          <a:off x="1012075" y="158962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{32E52221-D25D-48C9-B4B1-33A2B92986EF}</a:tableStyleId>
              </a:tblPr>
              <a:tblGrid>
                <a:gridCol w="2483400"/>
                <a:gridCol w="3304100"/>
              </a:tblGrid>
              <a:tr h="435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</a:rPr>
                        <a:t>Instruments</a:t>
                      </a:r>
                      <a:endParaRPr b="1" sz="16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</a:rPr>
                        <a:t>New</a:t>
                      </a:r>
                      <a:r>
                        <a:rPr b="1" lang="en" sz="1600">
                          <a:solidFill>
                            <a:schemeClr val="lt1"/>
                          </a:solidFill>
                        </a:rPr>
                        <a:t> Science Capability</a:t>
                      </a:r>
                      <a:endParaRPr b="1" sz="16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9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Doppler Seismology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Measure Spherical Harmonics of Uranus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9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Lab Grade FTIR Spectroscopy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Measure the Concentration of Minerals and Organic Functional Groups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9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5-10 Micron At</a:t>
                      </a:r>
                      <a:r>
                        <a:rPr lang="en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mosphere Observations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3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Atmospheric Structure Deeper than 10 Bar</a:t>
                      </a:r>
                      <a:endParaRPr sz="13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Bigger Computer</a:t>
            </a:r>
            <a:endParaRPr/>
          </a:p>
        </p:txBody>
      </p:sp>
      <p:sp>
        <p:nvSpPr>
          <p:cNvPr id="238" name="Google Shape;238;p27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8"/>
          <p:cNvSpPr txBox="1"/>
          <p:nvPr>
            <p:ph idx="1" type="body"/>
          </p:nvPr>
        </p:nvSpPr>
        <p:spPr>
          <a:xfrm>
            <a:off x="1163750" y="597900"/>
            <a:ext cx="4634700" cy="39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Computing Enabled </a:t>
            </a:r>
            <a:r>
              <a:rPr lang="en" sz="2400"/>
              <a:t>Capabilities</a:t>
            </a:r>
            <a:endParaRPr sz="2400"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Advanced Data Compression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Feature Extraction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Anomaly Detection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/>
              <a:t>Deep Space Challenges</a:t>
            </a:r>
            <a:endParaRPr sz="2400"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Radiation Protection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100 krad Chips are old and slow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8"/>
          <p:cNvSpPr/>
          <p:nvPr/>
        </p:nvSpPr>
        <p:spPr>
          <a:xfrm>
            <a:off x="5417175" y="1393350"/>
            <a:ext cx="3364800" cy="235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&gt;10:1 Compression 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vs. 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2:1 for Legacy Systems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Radiation Hardening in Software</a:t>
            </a:r>
            <a:endParaRPr/>
          </a:p>
        </p:txBody>
      </p:sp>
      <p:sp>
        <p:nvSpPr>
          <p:cNvPr id="250" name="Google Shape;250;p29"/>
          <p:cNvSpPr txBox="1"/>
          <p:nvPr>
            <p:ph idx="1" type="body"/>
          </p:nvPr>
        </p:nvSpPr>
        <p:spPr>
          <a:xfrm>
            <a:off x="1095125" y="1567550"/>
            <a:ext cx="36057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ISS Space Born Computer</a:t>
            </a:r>
            <a:endParaRPr sz="18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COTS Server hardware in LEO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Mitigate Damage in Software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0.03% degradation after 1 year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1000"/>
              </a:spcAft>
              <a:buSzPts val="1300"/>
              <a:buChar char="●"/>
            </a:pPr>
            <a:r>
              <a:rPr lang="en"/>
              <a:t>SBC-2 Currently Supporting ISS Science</a:t>
            </a:r>
            <a:endParaRPr/>
          </a:p>
        </p:txBody>
      </p:sp>
      <p:sp>
        <p:nvSpPr>
          <p:cNvPr id="251" name="Google Shape;251;p29"/>
          <p:cNvSpPr txBox="1"/>
          <p:nvPr>
            <p:ph idx="2" type="body"/>
          </p:nvPr>
        </p:nvSpPr>
        <p:spPr>
          <a:xfrm>
            <a:off x="4933225" y="1567550"/>
            <a:ext cx="36057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How it Works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Radiation d</a:t>
            </a:r>
            <a:r>
              <a:rPr lang="en"/>
              <a:t>amage</a:t>
            </a:r>
            <a:r>
              <a:rPr lang="en"/>
              <a:t> isn’t instant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Depowering gates aneals the structure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1000"/>
              </a:spcAft>
              <a:buSzPts val="1300"/>
              <a:buChar char="●"/>
            </a:pPr>
            <a:r>
              <a:rPr lang="en"/>
              <a:t>Modern fault detection can detect charges before they damage the gate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General Science Payload </a:t>
            </a:r>
            <a:r>
              <a:rPr lang="en"/>
              <a:t>References</a:t>
            </a:r>
            <a:endParaRPr/>
          </a:p>
        </p:txBody>
      </p:sp>
      <p:sp>
        <p:nvSpPr>
          <p:cNvPr id="257" name="Google Shape;257;p30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3"/>
              </a:rPr>
              <a:t>IMAGE (spacecraft) - Wikipedia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4"/>
              </a:rPr>
              <a:t>Integrated Science Investigation of the Sun - Wikipedia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5"/>
              </a:rPr>
              <a:t>THEMIS - ELECTROSTATIC ANALYZER (ESA) | NASA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6"/>
              </a:rPr>
              <a:t>Lucy (spacecraft) - Wikipedia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7"/>
              </a:rPr>
              <a:t>Ralph (New Horizons) - Wikipedia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8"/>
              </a:rPr>
              <a:t>Innovations In Plasma Sensors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9"/>
              </a:rPr>
              <a:t>MESSENGER - Wikipedia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10"/>
              </a:rPr>
              <a:t>Mass spectrometry - Thermal ionization | Britannica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11"/>
              </a:rPr>
              <a:t>Speed of sound and ortho:para hydrogen ratio in outer planet atmospheres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12"/>
              </a:rPr>
              <a:t>The Radio Plasma Imager investigation on the IMAGE spacecraft | SpringerLink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13"/>
              </a:rPr>
              <a:t>Galileo Probe Archive Page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14"/>
              </a:rPr>
              <a:t>Cassini Orbiter - Radar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15"/>
              </a:rPr>
              <a:t>CubeX: A Compact X-ray Telescope Enables Both X-ray Fluorescence Imaging Spectroscopy and Pulsar Timing Based Navigation (usu.edu)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16"/>
              </a:rPr>
              <a:t>Ultra-Stable Oscillators For Probe Radio Science Investigations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17"/>
              </a:rPr>
              <a:t>MESSENGER &gt; About &gt; Spacecraft and-Instruments</a:t>
            </a:r>
            <a:r>
              <a:rPr lang="en" sz="1521">
                <a:latin typeface="Montserrat"/>
                <a:ea typeface="Montserrat"/>
                <a:cs typeface="Montserrat"/>
                <a:sym typeface="Montserrat"/>
              </a:rPr>
              <a:t> Johns Hopkins APL Website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21" u="sng">
                <a:latin typeface="Montserrat"/>
                <a:ea typeface="Montserrat"/>
                <a:cs typeface="Montserrat"/>
                <a:sym typeface="Montserrat"/>
                <a:hlinkClick r:id="rId18"/>
              </a:rPr>
              <a:t>The MESSENGER Gamma-Ray Spectrometer: Calibration and operations - ScienceDirect</a:t>
            </a:r>
            <a:endParaRPr sz="15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Spectrometer and Computer </a:t>
            </a:r>
            <a:r>
              <a:rPr lang="en"/>
              <a:t>References</a:t>
            </a:r>
            <a:endParaRPr/>
          </a:p>
        </p:txBody>
      </p:sp>
      <p:sp>
        <p:nvSpPr>
          <p:cNvPr id="263" name="Google Shape;263;p31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3"/>
              </a:rPr>
              <a:t>Cassini CIRS: Composite Infrared Spectrometer - CERTIFIED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4"/>
              </a:rPr>
              <a:t>Cassini CIRS User Guide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5"/>
              </a:rPr>
              <a:t>Fabry–Pérot interferometer - Wikipedia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6"/>
              </a:rPr>
              <a:t>Optical Configurations for Imaging Spectrometers | SpringerLink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7"/>
              </a:rPr>
              <a:t>Birefringent Fourier-transform imaging spectrometer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8"/>
              </a:rPr>
              <a:t>IRC906SLS BROADBAND INFRARED CAMERA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9"/>
              </a:rPr>
              <a:t>Fourier-transform spectroscopy - Wikipedia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10"/>
              </a:rPr>
              <a:t>Space grade electronics: How NASA's Juno survives near Jupiter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11"/>
              </a:rPr>
              <a:t>Honeywell Spacecraft On-Board Computer (OBC)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12"/>
              </a:rPr>
              <a:t>High Performance Commercial Off-The-Shelf (COTS) Computer System on the ISS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13"/>
              </a:rPr>
              <a:t>On the Edge of the Edge: Taking Supercomputing to Space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14"/>
              </a:rPr>
              <a:t>Products - Xiphos Technologies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15"/>
              </a:rPr>
              <a:t>Q8J Processor - Xiphos Technologies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16"/>
              </a:rPr>
              <a:t>Total Ionizing Dose (TID) Effects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17"/>
              </a:rPr>
              <a:t>Cassini's Processor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latin typeface="Montserrat"/>
                <a:ea typeface="Montserrat"/>
                <a:cs typeface="Montserrat"/>
                <a:sym typeface="Montserrat"/>
                <a:hlinkClick r:id="rId18"/>
              </a:rPr>
              <a:t>2023 UOP selected main processor</a:t>
            </a: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</a:t>
            </a:r>
            <a:endParaRPr/>
          </a:p>
        </p:txBody>
      </p:sp>
      <p:sp>
        <p:nvSpPr>
          <p:cNvPr id="269" name="Google Shape;269;p3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3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Xiphios Q8JS</a:t>
            </a:r>
            <a:endParaRPr/>
          </a:p>
        </p:txBody>
      </p:sp>
      <p:sp>
        <p:nvSpPr>
          <p:cNvPr id="275" name="Google Shape;275;p33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1.2 GHz Quad Core CPU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600 MHz GPU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Massive FPGA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25W Peak Power</a:t>
            </a:r>
            <a:endParaRPr/>
          </a:p>
          <a:p>
            <a:pPr indent="-311150" lvl="0" marL="457200" rtl="0" algn="l">
              <a:spcBef>
                <a:spcPts val="1000"/>
              </a:spcBef>
              <a:spcAft>
                <a:spcPts val="1000"/>
              </a:spcAft>
              <a:buSzPts val="1300"/>
              <a:buChar char="●"/>
            </a:pPr>
            <a:r>
              <a:rPr lang="en"/>
              <a:t>30 krad Total Ionizing Dose</a:t>
            </a:r>
            <a:endParaRPr/>
          </a:p>
        </p:txBody>
      </p:sp>
      <p:sp>
        <p:nvSpPr>
          <p:cNvPr id="276" name="Google Shape;276;p33"/>
          <p:cNvSpPr/>
          <p:nvPr/>
        </p:nvSpPr>
        <p:spPr>
          <a:xfrm>
            <a:off x="5338500" y="1098300"/>
            <a:ext cx="2582400" cy="294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Picture of Chip</a:t>
            </a:r>
            <a:endParaRPr/>
          </a:p>
        </p:txBody>
      </p:sp>
      <p:pic>
        <p:nvPicPr>
          <p:cNvPr id="277" name="Google Shape;27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5523" y="689013"/>
            <a:ext cx="3148350" cy="376547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3"/>
          <p:cNvSpPr txBox="1"/>
          <p:nvPr/>
        </p:nvSpPr>
        <p:spPr>
          <a:xfrm>
            <a:off x="5134925" y="4560575"/>
            <a:ext cx="306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Image Credit: Xiphios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