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</p:sldIdLst>
  <p:sldSz cy="5143500" cx="9144000"/>
  <p:notesSz cx="6858000" cy="9144000"/>
  <p:embeddedFontLst>
    <p:embeddedFont>
      <p:font typeface="Roboto Slab Light"/>
      <p:regular r:id="rId95"/>
      <p:bold r:id="rId96"/>
    </p:embeddedFont>
    <p:embeddedFont>
      <p:font typeface="Roboto Slab"/>
      <p:regular r:id="rId97"/>
      <p:bold r:id="rId98"/>
    </p:embeddedFont>
    <p:embeddedFont>
      <p:font typeface="Roboto"/>
      <p:regular r:id="rId99"/>
      <p:bold r:id="rId100"/>
      <p:italic r:id="rId101"/>
      <p:boldItalic r:id="rId10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57BCC94-562C-426F-9497-9C3FD105C57E}">
  <a:tblStyle styleId="{057BCC94-562C-426F-9497-9C3FD105C57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102" Type="http://schemas.openxmlformats.org/officeDocument/2006/relationships/font" Target="fonts/Roboto-boldItalic.fntdata"/><Relationship Id="rId101" Type="http://schemas.openxmlformats.org/officeDocument/2006/relationships/font" Target="fonts/Roboto-italic.fntdata"/><Relationship Id="rId100" Type="http://schemas.openxmlformats.org/officeDocument/2006/relationships/font" Target="fonts/Roboto-bold.fntdata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95" Type="http://schemas.openxmlformats.org/officeDocument/2006/relationships/font" Target="fonts/RobotoSlabLight-regular.fntdata"/><Relationship Id="rId94" Type="http://schemas.openxmlformats.org/officeDocument/2006/relationships/slide" Target="slides/slide88.xml"/><Relationship Id="rId97" Type="http://schemas.openxmlformats.org/officeDocument/2006/relationships/font" Target="fonts/RobotoSlab-regular.fntdata"/><Relationship Id="rId96" Type="http://schemas.openxmlformats.org/officeDocument/2006/relationships/font" Target="fonts/RobotoSlabLight-bold.fntdata"/><Relationship Id="rId11" Type="http://schemas.openxmlformats.org/officeDocument/2006/relationships/slide" Target="slides/slide5.xml"/><Relationship Id="rId99" Type="http://schemas.openxmlformats.org/officeDocument/2006/relationships/font" Target="fonts/Roboto-regular.fntdata"/><Relationship Id="rId10" Type="http://schemas.openxmlformats.org/officeDocument/2006/relationships/slide" Target="slides/slide4.xml"/><Relationship Id="rId98" Type="http://schemas.openxmlformats.org/officeDocument/2006/relationships/font" Target="fonts/RobotoSlab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LDU_Txk06tM" TargetMode="Externa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f7260c17fa_1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f7260c17fa_1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2a8f67c3a_28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02a8f67c3a_28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02a8f67c3a_28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02a8f67c3a_28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02a8f67c3a_28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02a8f67c3a_28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60eebcd3b_2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60eebcd3b_2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02a8f67c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02a8f67c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Josh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02a8f67c3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02a8f67c3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Josh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02a8f67c3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02a8f67c3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Josh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f80ba4c2ef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f80ba4c2ef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f903d05103_2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f903d05103_2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f903d05103_2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f903d05103_2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f725ee8c3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f725ee8c3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 B.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f903d05103_2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f903d05103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 B.   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f725ee8c32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f725ee8c32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02a8f67c3a_28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02a8f67c3a_28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f903d05103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f903d05103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02a8f67c3a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02a8f67c3a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0237a01f12_4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0237a01f12_4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Min Thaw Ko (Danny)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0237a01f12_4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0237a01f12_4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Min Thaw Ko (Danny)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0237a01f12_4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0237a01f12_4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Min Thaw Ko (Danny)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f91d66287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f91d66287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f903d05103_2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f903d05103_2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02a8f67c3a_28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102a8f67c3a_28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02a8f67c3a_28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02a8f67c3a_28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02a8f67c3a_28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102a8f67c3a_28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f80ba4c2ef_4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f80ba4c2ef_4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cb4e65f49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cb4e65f49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f7260c17fa_18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f7260c17fa_18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f80ba4c2ef_4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f80ba4c2ef_4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f7260c17fa_1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f7260c17fa_1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f80ba4c2ef_4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f80ba4c2ef_4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f80ba4c2ef_4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f80ba4c2ef_4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f60eebcd3b_2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f60eebcd3b_2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f80ba4c2ef_1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f80ba4c2ef_1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102a8f67c3a_2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102a8f67c3a_2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f8f630ab45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f8f630ab45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f80ba4c2ef_4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f80ba4c2ef_4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f725ee8c32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f725ee8c32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10237a01f1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10237a01f1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f80ba4c2ef_4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f80ba4c2ef_4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f60eebcd3b_2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f60eebcd3b_2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02a8f67c3a_3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102a8f67c3a_3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f60eebcd3b_2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f60eebcd3b_2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102a8f67c3a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102a8f67c3a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f7260c17fa_22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f7260c17fa_2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102a8f67c3a_45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102a8f67c3a_45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 to see if camera for optical flow can be added to design</a:t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102a8f67c3a_4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102a8f67c3a_4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f80ba4c2ef_8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f80ba4c2ef_8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f7260c17fa_22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f7260c17fa_22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f60eebcd3b_2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f60eebcd3b_2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f60eebcd3b_2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f60eebcd3b_2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Note: Need to test RRT &amp; A* with path following implementation to see if faster generation time </a:t>
            </a:r>
            <a:r>
              <a:rPr lang="en"/>
              <a:t>outweighs</a:t>
            </a:r>
            <a:r>
              <a:rPr lang="en"/>
              <a:t> an </a:t>
            </a:r>
            <a:r>
              <a:rPr lang="en"/>
              <a:t>optimized</a:t>
            </a:r>
            <a:r>
              <a:rPr lang="en"/>
              <a:t> algorithm or not.</a:t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102a8f67c3a_34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102a8f67c3a_34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10237a01f1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10237a01f1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f60eebcd3b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f60eebcd3b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968a78b597_1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968a78b597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968a78b597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968a78b597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968a78b597_1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968a78b597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968a78b597_1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968a78b597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968a78b597_1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968a78b597_1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968a78b597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968a78b597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968a78b597_1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968a78b597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968a78b597_1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968a78b597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1022e10110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1022e10110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102a8f67c3a_26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102a8f67c3a_26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1022e10110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1022e10110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1022e10110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1022e10110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1022e10110e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1022e10110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10237a01f12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10237a01f1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f60eebcd3b_2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f60eebcd3b_2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f60eebcd3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f60eebcd3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f60eebcd3b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f60eebcd3b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fe4de4155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fe4de4155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fe4de4155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fe4de4155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102a8f67c3a_12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102a8f67c3a_12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f60eebcd3b_2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f60eebcd3b_2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102a8f67c3a_1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102a8f67c3a_1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102a8f67c3a_12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102a8f67c3a_12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f60eebcd3b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f60eebcd3b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f80ba4c2ef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f80ba4c2ef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f60eebcd3b_2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f60eebcd3b_2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102a8f67c3a_2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102a8f67c3a_2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102a8f67c3a_39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102a8f67c3a_39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102a8f67c3a_4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102a8f67c3a_4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https://www.youtube.com/watch?v=LDU_Txk06tM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102a8f67c3a_47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102a8f67c3a_47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Frog</a:t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102a8f67c3a_47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102a8f67c3a_47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102a90589d8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102a90589d8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102a8f67c3a_47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102a8f67c3a_47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 b="0" l="6940" r="6949" t="0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/>
          <p:nvPr>
            <p:ph type="ctrTitle"/>
          </p:nvPr>
        </p:nvSpPr>
        <p:spPr>
          <a:xfrm>
            <a:off x="439575" y="857900"/>
            <a:ext cx="59982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5200"/>
              <a:buFont typeface="Droid Serif"/>
              <a:buNone/>
              <a:defRPr sz="52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6" name="Google Shape;16;p2"/>
          <p:cNvSpPr txBox="1"/>
          <p:nvPr>
            <p:ph idx="1" type="subTitle"/>
          </p:nvPr>
        </p:nvSpPr>
        <p:spPr>
          <a:xfrm>
            <a:off x="439575" y="2910500"/>
            <a:ext cx="5730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Slab Light"/>
              <a:buNone/>
              <a:defRPr sz="28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 Light"/>
              <a:buNone/>
              <a:defRPr sz="2800"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 Light"/>
              <a:buNone/>
              <a:defRPr sz="2800"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 Light"/>
              <a:buNone/>
              <a:defRPr sz="2800"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 Light"/>
              <a:buNone/>
              <a:defRPr sz="2800"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 Light"/>
              <a:buNone/>
              <a:defRPr sz="2800"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 Light"/>
              <a:buNone/>
              <a:defRPr sz="2800"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 Light"/>
              <a:buNone/>
              <a:defRPr sz="2800"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 Light"/>
              <a:buNone/>
              <a:defRPr sz="2800"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9935" y="4509600"/>
            <a:ext cx="1785815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oboto Slab"/>
              <a:buNone/>
              <a:defRPr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oboto Slab"/>
              <a:buNone/>
              <a:defRPr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oboto Slab"/>
              <a:buNone/>
              <a:defRPr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oboto Slab"/>
              <a:buNone/>
              <a:defRPr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oboto Slab"/>
              <a:buNone/>
              <a:defRPr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oboto Slab"/>
              <a:buNone/>
              <a:defRPr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oboto Slab"/>
              <a:buNone/>
              <a:defRPr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oboto Slab"/>
              <a:buNone/>
              <a:defRPr sz="36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70533" y="46886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" name="Google Shape;21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6"/>
            <a:ext cx="9144002" cy="1729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70533" y="46886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" name="Google Shape;25;p4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(NO LOGO)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0533" y="46886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" name="Google Shape;29;p5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9pPr>
          </a:lstStyle>
          <a:p/>
        </p:txBody>
      </p:sp>
      <p:pic>
        <p:nvPicPr>
          <p:cNvPr id="30" name="Google Shape;30;p5"/>
          <p:cNvPicPr preferRelativeResize="0"/>
          <p:nvPr/>
        </p:nvPicPr>
        <p:blipFill rotWithShape="1">
          <a:blip r:embed="rId3">
            <a:alphaModFix/>
          </a:blip>
          <a:srcRect b="0" l="32868" r="0" t="0"/>
          <a:stretch/>
        </p:blipFill>
        <p:spPr>
          <a:xfrm>
            <a:off x="6886825" y="3457575"/>
            <a:ext cx="2257175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0533" y="46886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70533" y="46886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70533" y="46886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" name="Google Shape;41;p8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311700" y="730650"/>
            <a:ext cx="4260300" cy="383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70533" y="46886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6" name="Google Shape;4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6"/>
            <a:ext cx="9144002" cy="1729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" name="Google Shape;49;p10"/>
          <p:cNvPicPr preferRelativeResize="0"/>
          <p:nvPr/>
        </p:nvPicPr>
        <p:blipFill rotWithShape="1">
          <a:blip r:embed="rId3">
            <a:alphaModFix/>
          </a:blip>
          <a:srcRect b="0" l="0" r="50000" t="0"/>
          <a:stretch/>
        </p:blipFill>
        <p:spPr>
          <a:xfrm>
            <a:off x="0" y="0"/>
            <a:ext cx="4572001" cy="172935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1" name="Google Shape;51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2" name="Google Shape;52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1800"/>
              <a:buChar char="●"/>
              <a:defRPr>
                <a:solidFill>
                  <a:srgbClr val="BE9414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rgbClr val="BE9414"/>
              </a:buClr>
              <a:buSzPts val="1400"/>
              <a:buChar char="○"/>
              <a:defRPr>
                <a:solidFill>
                  <a:srgbClr val="BE9414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rgbClr val="BE9414"/>
              </a:buClr>
              <a:buSzPts val="1400"/>
              <a:buChar char="■"/>
              <a:defRPr>
                <a:solidFill>
                  <a:srgbClr val="BE9414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rgbClr val="BE9414"/>
              </a:buClr>
              <a:buSzPts val="1400"/>
              <a:buChar char="●"/>
              <a:defRPr>
                <a:solidFill>
                  <a:srgbClr val="BE9414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rgbClr val="BE9414"/>
              </a:buClr>
              <a:buSzPts val="1400"/>
              <a:buChar char="○"/>
              <a:defRPr>
                <a:solidFill>
                  <a:srgbClr val="BE9414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rgbClr val="BE9414"/>
              </a:buClr>
              <a:buSzPts val="1400"/>
              <a:buChar char="■"/>
              <a:defRPr>
                <a:solidFill>
                  <a:srgbClr val="BE9414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rgbClr val="BE9414"/>
              </a:buClr>
              <a:buSzPts val="1400"/>
              <a:buChar char="●"/>
              <a:defRPr>
                <a:solidFill>
                  <a:srgbClr val="BE9414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rgbClr val="BE9414"/>
              </a:buClr>
              <a:buSzPts val="1400"/>
              <a:buChar char="○"/>
              <a:defRPr>
                <a:solidFill>
                  <a:srgbClr val="BE9414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rgbClr val="BE9414"/>
              </a:buClr>
              <a:buSzPts val="1400"/>
              <a:buChar char="■"/>
              <a:defRPr>
                <a:solidFill>
                  <a:srgbClr val="BE9414"/>
                </a:solidFill>
              </a:defRPr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70533" y="46886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70533" y="46886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" name="Google Shape;5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6"/>
            <a:ext cx="9144002" cy="1729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6"/>
            <a:ext cx="9144002" cy="1729362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1" name="Google Shape;61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62" name="Google Shape;62;p12"/>
          <p:cNvPicPr preferRelativeResize="0"/>
          <p:nvPr/>
        </p:nvPicPr>
        <p:blipFill rotWithShape="1">
          <a:blip r:embed="rId4">
            <a:alphaModFix/>
          </a:blip>
          <a:srcRect b="0" l="32868" r="0" t="0"/>
          <a:stretch/>
        </p:blipFill>
        <p:spPr>
          <a:xfrm>
            <a:off x="6886825" y="3457575"/>
            <a:ext cx="2257175" cy="16859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70533" y="46886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3"/>
          <p:cNvPicPr preferRelativeResize="0"/>
          <p:nvPr/>
        </p:nvPicPr>
        <p:blipFill rotWithShape="1">
          <a:blip r:embed="rId3">
            <a:alphaModFix/>
          </a:blip>
          <a:srcRect b="0" l="32868" r="0" t="0"/>
          <a:stretch/>
        </p:blipFill>
        <p:spPr>
          <a:xfrm>
            <a:off x="6886825" y="3457575"/>
            <a:ext cx="2257175" cy="168592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>
            <p:ph idx="12" type="sldNum"/>
          </p:nvPr>
        </p:nvSpPr>
        <p:spPr>
          <a:xfrm>
            <a:off x="70533" y="46886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6"/>
            <a:ext cx="9144002" cy="1729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19.png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2">
            <a:alphaModFix/>
          </a:blip>
          <a:srcRect b="0" l="32868" r="0" t="0"/>
          <a:stretch/>
        </p:blipFill>
        <p:spPr>
          <a:xfrm>
            <a:off x="6886825" y="3457575"/>
            <a:ext cx="2257175" cy="16859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idx="12" type="sldNum"/>
          </p:nvPr>
        </p:nvSpPr>
        <p:spPr>
          <a:xfrm>
            <a:off x="70533" y="46886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" name="Google Shape;8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6"/>
            <a:ext cx="9144002" cy="172936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"/>
          <p:cNvSpPr/>
          <p:nvPr/>
        </p:nvSpPr>
        <p:spPr>
          <a:xfrm>
            <a:off x="0" y="170625"/>
            <a:ext cx="9144000" cy="64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1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BE9414"/>
              </a:buClr>
              <a:buSzPts val="2800"/>
              <a:buFont typeface="Droid Serif"/>
              <a:buNone/>
              <a:defRPr sz="2800">
                <a:solidFill>
                  <a:srgbClr val="BE9414"/>
                </a:solidFill>
                <a:latin typeface="Droid Serif"/>
                <a:ea typeface="Droid Serif"/>
                <a:cs typeface="Droid Serif"/>
                <a:sym typeface="Droid Serif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●"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oboto"/>
              <a:buChar char="■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12" name="Google Shape;12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9935" y="4509600"/>
            <a:ext cx="1785815" cy="5727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17.jpg"/><Relationship Id="rId5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drive.google.com/file/d/1j68VeW8O5F9T-vSdyWlcsPEA01fys5Xm/view" TargetMode="External"/><Relationship Id="rId4" Type="http://schemas.openxmlformats.org/officeDocument/2006/relationships/image" Target="../media/image18.png"/><Relationship Id="rId5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drive.google.com/file/d/1mNIfaHvSPJ1cijPP4NjGEfk5PcLoRD84/view" TargetMode="External"/><Relationship Id="rId4" Type="http://schemas.openxmlformats.org/officeDocument/2006/relationships/image" Target="../media/image18.png"/><Relationship Id="rId5" Type="http://schemas.openxmlformats.org/officeDocument/2006/relationships/image" Target="../media/image40.png"/><Relationship Id="rId6" Type="http://schemas.openxmlformats.org/officeDocument/2006/relationships/image" Target="../media/image3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jpg"/><Relationship Id="rId4" Type="http://schemas.openxmlformats.org/officeDocument/2006/relationships/image" Target="../media/image105.png"/><Relationship Id="rId5" Type="http://schemas.openxmlformats.org/officeDocument/2006/relationships/image" Target="../media/image3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9.png"/><Relationship Id="rId4" Type="http://schemas.openxmlformats.org/officeDocument/2006/relationships/image" Target="../media/image3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9.png"/><Relationship Id="rId4" Type="http://schemas.openxmlformats.org/officeDocument/2006/relationships/image" Target="../media/image45.png"/><Relationship Id="rId5" Type="http://schemas.openxmlformats.org/officeDocument/2006/relationships/image" Target="../media/image54.png"/><Relationship Id="rId6" Type="http://schemas.openxmlformats.org/officeDocument/2006/relationships/image" Target="../media/image5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8.png"/><Relationship Id="rId4" Type="http://schemas.openxmlformats.org/officeDocument/2006/relationships/image" Target="../media/image66.png"/><Relationship Id="rId5" Type="http://schemas.openxmlformats.org/officeDocument/2006/relationships/image" Target="../media/image5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0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87.gif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8.png"/><Relationship Id="rId4" Type="http://schemas.openxmlformats.org/officeDocument/2006/relationships/image" Target="../media/image6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6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7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4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67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63.jp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62.png"/><Relationship Id="rId4" Type="http://schemas.openxmlformats.org/officeDocument/2006/relationships/image" Target="../media/image69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76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72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56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79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71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75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70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73.png"/><Relationship Id="rId4" Type="http://schemas.openxmlformats.org/officeDocument/2006/relationships/image" Target="../media/image78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00.png"/><Relationship Id="rId4" Type="http://schemas.openxmlformats.org/officeDocument/2006/relationships/image" Target="../media/image93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77.png"/><Relationship Id="rId4" Type="http://schemas.openxmlformats.org/officeDocument/2006/relationships/image" Target="../media/image81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80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96.png"/><Relationship Id="rId4" Type="http://schemas.openxmlformats.org/officeDocument/2006/relationships/image" Target="../media/image91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56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1" Type="http://schemas.openxmlformats.org/officeDocument/2006/relationships/image" Target="../media/image92.png"/><Relationship Id="rId10" Type="http://schemas.openxmlformats.org/officeDocument/2006/relationships/image" Target="../media/image83.png"/><Relationship Id="rId13" Type="http://schemas.openxmlformats.org/officeDocument/2006/relationships/image" Target="../media/image94.png"/><Relationship Id="rId1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85.png"/><Relationship Id="rId4" Type="http://schemas.openxmlformats.org/officeDocument/2006/relationships/image" Target="../media/image88.png"/><Relationship Id="rId9" Type="http://schemas.openxmlformats.org/officeDocument/2006/relationships/image" Target="../media/image89.png"/><Relationship Id="rId15" Type="http://schemas.openxmlformats.org/officeDocument/2006/relationships/image" Target="../media/image97.png"/><Relationship Id="rId14" Type="http://schemas.openxmlformats.org/officeDocument/2006/relationships/image" Target="../media/image98.png"/><Relationship Id="rId16" Type="http://schemas.openxmlformats.org/officeDocument/2006/relationships/image" Target="../media/image99.png"/><Relationship Id="rId5" Type="http://schemas.openxmlformats.org/officeDocument/2006/relationships/image" Target="../media/image86.png"/><Relationship Id="rId6" Type="http://schemas.openxmlformats.org/officeDocument/2006/relationships/image" Target="../media/image82.png"/><Relationship Id="rId7" Type="http://schemas.openxmlformats.org/officeDocument/2006/relationships/image" Target="../media/image84.png"/><Relationship Id="rId8" Type="http://schemas.openxmlformats.org/officeDocument/2006/relationships/image" Target="../media/image90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01.png"/><Relationship Id="rId4" Type="http://schemas.openxmlformats.org/officeDocument/2006/relationships/image" Target="../media/image104.png"/><Relationship Id="rId5" Type="http://schemas.openxmlformats.org/officeDocument/2006/relationships/image" Target="../media/image102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56.png"/><Relationship Id="rId4" Type="http://schemas.openxmlformats.org/officeDocument/2006/relationships/image" Target="../media/image10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ctrTitle"/>
          </p:nvPr>
        </p:nvSpPr>
        <p:spPr>
          <a:xfrm>
            <a:off x="439575" y="324500"/>
            <a:ext cx="8841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Critical </a:t>
            </a:r>
            <a:r>
              <a:rPr lang="en" sz="4300"/>
              <a:t>Design Review</a:t>
            </a:r>
            <a:endParaRPr sz="4300"/>
          </a:p>
        </p:txBody>
      </p:sp>
      <p:sp>
        <p:nvSpPr>
          <p:cNvPr id="73" name="Google Shape;73;p14"/>
          <p:cNvSpPr txBox="1"/>
          <p:nvPr>
            <p:ph idx="1" type="subTitle"/>
          </p:nvPr>
        </p:nvSpPr>
        <p:spPr>
          <a:xfrm>
            <a:off x="439575" y="2224700"/>
            <a:ext cx="5730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2021-2022 Season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CDR Schedule</a:t>
            </a:r>
            <a:endParaRPr/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311700" y="9716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9:50 -10:00: Arrival time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10:00 - 10:40: Ex-Dep presentation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10:40 - 10:55: Ex-Dep questions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11:00 - 11:40: </a:t>
            </a: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Software presentation 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11:40 - 11:55: </a:t>
            </a: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Software Questions 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12:00 - 1:10: Lunch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1:15 - 1:55: Drivetrain presentation 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1:55 - 2:10: Drivetrain Questions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2:15 - 2:55: </a:t>
            </a: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P&amp;H presentation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2:55 - 3:10: </a:t>
            </a: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P&amp;H questions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3:10 - 3:30: Debrief with sub-teams</a:t>
            </a:r>
            <a:endParaRPr sz="1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Overall System (Name: TBD)</a:t>
            </a:r>
            <a:endParaRPr/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050" y="948625"/>
            <a:ext cx="7212931" cy="405727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266425" y="1021300"/>
            <a:ext cx="193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Starting Configuration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Overall System (Name: TBD) </a:t>
            </a:r>
            <a:r>
              <a:rPr lang="en"/>
              <a:t>Cont. </a:t>
            </a:r>
            <a:endParaRPr/>
          </a:p>
        </p:txBody>
      </p:sp>
      <p:sp>
        <p:nvSpPr>
          <p:cNvPr id="92" name="Google Shape;92;p17"/>
          <p:cNvSpPr txBox="1"/>
          <p:nvPr/>
        </p:nvSpPr>
        <p:spPr>
          <a:xfrm>
            <a:off x="266425" y="1021300"/>
            <a:ext cx="193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Digging </a:t>
            </a: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Configuration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94850" y="118425"/>
            <a:ext cx="9683424" cy="5446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Overall System (Name: TBD) Cont. </a:t>
            </a:r>
            <a:endParaRPr/>
          </a:p>
        </p:txBody>
      </p:sp>
      <p:sp>
        <p:nvSpPr>
          <p:cNvPr id="99" name="Google Shape;99;p18"/>
          <p:cNvSpPr txBox="1"/>
          <p:nvPr/>
        </p:nvSpPr>
        <p:spPr>
          <a:xfrm>
            <a:off x="266425" y="1021300"/>
            <a:ext cx="193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Deposit </a:t>
            </a: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Configuration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95301" y="845000"/>
            <a:ext cx="7518902" cy="4229374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8"/>
          <p:cNvSpPr txBox="1"/>
          <p:nvPr/>
        </p:nvSpPr>
        <p:spPr>
          <a:xfrm>
            <a:off x="4640250" y="939900"/>
            <a:ext cx="42555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Next Steps 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Remove a </a:t>
            </a: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bucket</a:t>
            </a: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to be well below 110 cm length requirement 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Current = 111.4 cm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Same case for 60 cm height requirement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Current = 62 cm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Make minor changes/improvements with Ex-dep and Frame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465475" y="1588950"/>
            <a:ext cx="6912900" cy="196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Ex-Dep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System Requirements Overview</a:t>
            </a:r>
            <a:endParaRPr/>
          </a:p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The Ex-Dep System will have a mass of no more than 30 kg.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Mining Tool (Excavation)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The mining tool shall effectively penetrate the regolith and gravel layers.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The mining tool should be able to reach the gravel layer within 30 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The mining tool shall consume no more than 3 A while mining.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Gravel Depositing System (Deposition)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The deposition system shall be able to hold 7 kg of gravel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The deposition system should be able to deposit all stored gravel within 30 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The deposition system shall consume no more than 1 A while depositing.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Tool Positioning System (Actuation)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The tool positioning system shall be able to move the mining tool from its stored to mining configuration within 30 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The tool positioning system shall be able to lower the mining tool into the ground at a variable speed.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Goals</a:t>
            </a:r>
            <a:endParaRPr/>
          </a:p>
        </p:txBody>
      </p:sp>
      <p:sp>
        <p:nvSpPr>
          <p:cNvPr id="118" name="Google Shape;118;p21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Increase functionality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Mining speed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Extension length and speed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Storage capacity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Improve reliability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Fewer instances of jamming or other issues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Reduce weight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Improve manufacturability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Manufacturing speed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Machine and operation complexity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Plan (Overarching)</a:t>
            </a:r>
            <a:endParaRPr/>
          </a:p>
        </p:txBody>
      </p:sp>
      <p:sp>
        <p:nvSpPr>
          <p:cNvPr id="124" name="Google Shape;124;p22"/>
          <p:cNvSpPr txBox="1"/>
          <p:nvPr>
            <p:ph idx="1" type="body"/>
          </p:nvPr>
        </p:nvSpPr>
        <p:spPr>
          <a:xfrm>
            <a:off x="311700" y="895475"/>
            <a:ext cx="8520600" cy="40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Excavation - Bucket Elevator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Switching from chain and sprocket to belt and drum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Mostly hollow system to accommodate Actuation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Moving parts are concentrated at the ends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New bucket shapes are being explored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Actuation - Internal to Excavation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Uses a lead screw centered laterally in Excavation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Lead nut fixed to the chassis rotates around a translating lead screw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Uses two non-threaded guide rails as stabilization and support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Side-mounted linear actuators used for rotation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Deposition - Counter-rotating Fixed Arm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Sticking with a bin pivoting off the back of the robot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Bin is </a:t>
            </a:r>
            <a:r>
              <a:rPr lang="en"/>
              <a:t>attached to the arms by a passive, secondary pivot point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Allows the bin to remain horizontal until the moment of dumping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Hard stops prevent over rotation in either direction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Excavation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Overall Structure</a:t>
            </a:r>
            <a:endParaRPr/>
          </a:p>
        </p:txBody>
      </p:sp>
      <p:pic>
        <p:nvPicPr>
          <p:cNvPr id="135" name="Google Shape;13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6700" y="860975"/>
            <a:ext cx="1758150" cy="4224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8175" y="781425"/>
            <a:ext cx="1220825" cy="432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64019" y="1712888"/>
            <a:ext cx="2175775" cy="2750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4379" y="1712900"/>
            <a:ext cx="2908675" cy="270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4"/>
          <p:cNvSpPr txBox="1"/>
          <p:nvPr/>
        </p:nvSpPr>
        <p:spPr>
          <a:xfrm>
            <a:off x="184313" y="1264675"/>
            <a:ext cx="290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Top Drum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" name="Google Shape;140;p24"/>
          <p:cNvSpPr txBox="1"/>
          <p:nvPr/>
        </p:nvSpPr>
        <p:spPr>
          <a:xfrm>
            <a:off x="3405950" y="1264675"/>
            <a:ext cx="209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Bottom </a:t>
            </a: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Drum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24"/>
          <p:cNvSpPr txBox="1"/>
          <p:nvPr/>
        </p:nvSpPr>
        <p:spPr>
          <a:xfrm>
            <a:off x="118400" y="4514450"/>
            <a:ext cx="301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" name="Google Shape;142;p24"/>
          <p:cNvSpPr txBox="1"/>
          <p:nvPr/>
        </p:nvSpPr>
        <p:spPr>
          <a:xfrm>
            <a:off x="466250" y="4510925"/>
            <a:ext cx="4211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*Note: The motor will be rotated 180 </a:t>
            </a:r>
            <a:r>
              <a:rPr b="1" lang="en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degrees</a:t>
            </a:r>
            <a:r>
              <a:rPr b="1" lang="en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from the orientation shown here. </a:t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3" name="Google Shape;143;p24"/>
          <p:cNvCxnSpPr/>
          <p:nvPr/>
        </p:nvCxnSpPr>
        <p:spPr>
          <a:xfrm>
            <a:off x="4026000" y="4692050"/>
            <a:ext cx="1805700" cy="147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/>
          <p:nvPr>
            <p:ph type="title"/>
          </p:nvPr>
        </p:nvSpPr>
        <p:spPr>
          <a:xfrm>
            <a:off x="311700" y="208725"/>
            <a:ext cx="828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Attachment Mechanism of Rod and Lead Screw</a:t>
            </a:r>
            <a:endParaRPr/>
          </a:p>
        </p:txBody>
      </p:sp>
      <p:sp>
        <p:nvSpPr>
          <p:cNvPr id="149" name="Google Shape;149;p25"/>
          <p:cNvSpPr txBox="1"/>
          <p:nvPr>
            <p:ph idx="1" type="body"/>
          </p:nvPr>
        </p:nvSpPr>
        <p:spPr>
          <a:xfrm>
            <a:off x="225650" y="1019775"/>
            <a:ext cx="63519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Both will be attached to the base plates with a flanged shaft collar as shown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Due to actuation switching to use the NEMA Motor the lead screw no longer rotates and there for a bearing is </a:t>
            </a:r>
            <a:r>
              <a:rPr lang="en"/>
              <a:t>unnecessary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flanged shaft collar allow for part reduction as it removes the need for a shaft collar on the opposite side of the plate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All rods will be compressed by the drum mount plates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6998800" y="1245900"/>
            <a:ext cx="1863700" cy="265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>
            <p:ph idx="1" type="body"/>
          </p:nvPr>
        </p:nvSpPr>
        <p:spPr>
          <a:xfrm>
            <a:off x="216100" y="866800"/>
            <a:ext cx="50748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6"/>
          <p:cNvSpPr txBox="1"/>
          <p:nvPr>
            <p:ph type="title"/>
          </p:nvPr>
        </p:nvSpPr>
        <p:spPr>
          <a:xfrm>
            <a:off x="311700" y="208725"/>
            <a:ext cx="862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Problems With Chain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6"/>
          <p:cNvSpPr txBox="1"/>
          <p:nvPr/>
        </p:nvSpPr>
        <p:spPr>
          <a:xfrm>
            <a:off x="216100" y="866800"/>
            <a:ext cx="5074800" cy="36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Problems encountered last year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Chain attachment was complex requiring replacing chain links with attachment links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Compounding manufacturing errors resulted in the misalignment of the sprockets causing the chain attachments to also be misaligned 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Assembly process was time consuming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Added a </a:t>
            </a: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significant</a:t>
            </a: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amount of weight to the system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8" name="Google Shape;15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950" y="3440524"/>
            <a:ext cx="7540351" cy="9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7500" y="1009875"/>
            <a:ext cx="2086800" cy="1674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>
            <p:ph idx="1" type="body"/>
          </p:nvPr>
        </p:nvSpPr>
        <p:spPr>
          <a:xfrm>
            <a:off x="311700" y="895475"/>
            <a:ext cx="56079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Problems with Old Design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2 piece design requires high precision in angles for hole alignment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Due to the </a:t>
            </a:r>
            <a:r>
              <a:rPr lang="en"/>
              <a:t>inherent</a:t>
            </a:r>
            <a:r>
              <a:rPr lang="en"/>
              <a:t> </a:t>
            </a:r>
            <a:r>
              <a:rPr lang="en"/>
              <a:t>inaccuracies</a:t>
            </a:r>
            <a:r>
              <a:rPr lang="en"/>
              <a:t> of bending the two halves did not fit together well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Benefits of New Design: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Made of a single piece of ⅛” 3003 </a:t>
            </a:r>
            <a:r>
              <a:rPr lang="en"/>
              <a:t>Aluminum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All bending errors can be remedied during the </a:t>
            </a:r>
            <a:r>
              <a:rPr lang="en"/>
              <a:t>initial</a:t>
            </a:r>
            <a:r>
              <a:rPr lang="en"/>
              <a:t> bending process to force </a:t>
            </a:r>
            <a:r>
              <a:rPr lang="en"/>
              <a:t>alignment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holes in the interior tabs will be drilled after the bending process to guarantee alignment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attachment holes will only be through a single layer therefore the alignment of the holes to the belt is not dependent on bending accuracy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Will use Elevator Bolts to attach to belt</a:t>
            </a:r>
            <a:endParaRPr/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7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Bucket Re-Design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2538" y="829500"/>
            <a:ext cx="2396575" cy="1606942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7"/>
          <p:cNvSpPr txBox="1"/>
          <p:nvPr/>
        </p:nvSpPr>
        <p:spPr>
          <a:xfrm>
            <a:off x="8051975" y="895475"/>
            <a:ext cx="114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Old Design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8" name="Google Shape;16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2525" y="2562875"/>
            <a:ext cx="2396575" cy="179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7"/>
          <p:cNvSpPr txBox="1"/>
          <p:nvPr/>
        </p:nvSpPr>
        <p:spPr>
          <a:xfrm>
            <a:off x="5752550" y="2555225"/>
            <a:ext cx="1001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Interior Tab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70" name="Google Shape;170;p27"/>
          <p:cNvCxnSpPr>
            <a:stCxn id="169" idx="2"/>
          </p:cNvCxnSpPr>
          <p:nvPr/>
        </p:nvCxnSpPr>
        <p:spPr>
          <a:xfrm>
            <a:off x="6253400" y="2909225"/>
            <a:ext cx="319500" cy="132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1" name="Google Shape;171;p27"/>
          <p:cNvSpPr txBox="1"/>
          <p:nvPr/>
        </p:nvSpPr>
        <p:spPr>
          <a:xfrm>
            <a:off x="8051975" y="2670975"/>
            <a:ext cx="118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New Design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2" name="Google Shape;17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2525" y="4172475"/>
            <a:ext cx="1142700" cy="9710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/>
          <p:nvPr>
            <p:ph type="title"/>
          </p:nvPr>
        </p:nvSpPr>
        <p:spPr>
          <a:xfrm>
            <a:off x="311700" y="208725"/>
            <a:ext cx="762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Motor Used and Placement </a:t>
            </a:r>
            <a:endParaRPr/>
          </a:p>
        </p:txBody>
      </p:sp>
      <p:sp>
        <p:nvSpPr>
          <p:cNvPr id="178" name="Google Shape;178;p28"/>
          <p:cNvSpPr txBox="1"/>
          <p:nvPr/>
        </p:nvSpPr>
        <p:spPr>
          <a:xfrm>
            <a:off x="6711425" y="760675"/>
            <a:ext cx="182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Old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Design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" name="Google Shape;179;p28"/>
          <p:cNvSpPr txBox="1"/>
          <p:nvPr/>
        </p:nvSpPr>
        <p:spPr>
          <a:xfrm>
            <a:off x="6711425" y="2546050"/>
            <a:ext cx="182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New Design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0" name="Google Shape;180;p28"/>
          <p:cNvSpPr txBox="1"/>
          <p:nvPr/>
        </p:nvSpPr>
        <p:spPr>
          <a:xfrm>
            <a:off x="226550" y="846675"/>
            <a:ext cx="5386200" cy="19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Motor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BDPG-60-110-24V-3000-R47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Anaheim Automation 24 V DC </a:t>
            </a:r>
            <a:b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Brushed Planetary Motor</a:t>
            </a:r>
            <a:endParaRPr>
              <a:highlight>
                <a:srgbClr val="FFFF00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Max Continuous Torque: 29.4 N-m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Rated Speed: 53 RPM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Placement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</a:pPr>
            <a:r>
              <a:rPr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Using Bevel Gears to place at a 90 deg angle from shaft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○"/>
            </a:pPr>
            <a:r>
              <a:rPr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Spacers and L-Chanel used to provide clearance between other systems</a:t>
            </a:r>
            <a:br>
              <a:rPr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1" name="Google Shape;18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6590" y="846675"/>
            <a:ext cx="2223335" cy="4247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/>
          <p:nvPr>
            <p:ph idx="1" type="body"/>
          </p:nvPr>
        </p:nvSpPr>
        <p:spPr>
          <a:xfrm>
            <a:off x="4862275" y="895475"/>
            <a:ext cx="39699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Motor would hit the right chassis of the robot at the front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Cut-out made to fix the issue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Approx 1.5” x 2.5” </a:t>
            </a:r>
            <a:r>
              <a:rPr lang="en"/>
              <a:t>from t</a:t>
            </a:r>
            <a:r>
              <a:rPr lang="en"/>
              <a:t>he front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Will contact Frame team to re-do worst case </a:t>
            </a:r>
            <a:r>
              <a:rPr lang="en"/>
              <a:t>digging force FEA to see the uneven load distribution</a:t>
            </a:r>
            <a:endParaRPr/>
          </a:p>
        </p:txBody>
      </p:sp>
      <p:sp>
        <p:nvSpPr>
          <p:cNvPr id="187" name="Google Shape;187;p29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Motor Integration</a:t>
            </a:r>
            <a:endParaRPr/>
          </a:p>
        </p:txBody>
      </p:sp>
      <p:pic>
        <p:nvPicPr>
          <p:cNvPr id="188" name="Google Shape;18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33825"/>
            <a:ext cx="4481419" cy="4057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 txBox="1"/>
          <p:nvPr>
            <p:ph idx="1" type="body"/>
          </p:nvPr>
        </p:nvSpPr>
        <p:spPr>
          <a:xfrm>
            <a:off x="311700" y="895475"/>
            <a:ext cx="42603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Built a test stand to learn the sigfigance of slipping effects between the belt and the drum and the amount of force needed to tension the belt properly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Roughly</a:t>
            </a:r>
            <a:r>
              <a:rPr lang="en"/>
              <a:t> Approximates final </a:t>
            </a:r>
            <a:r>
              <a:rPr lang="en"/>
              <a:t>Excavation</a:t>
            </a:r>
            <a:r>
              <a:rPr lang="en"/>
              <a:t> system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Differences to Note: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Mining</a:t>
            </a:r>
            <a:r>
              <a:rPr lang="en"/>
              <a:t> angle will be </a:t>
            </a:r>
            <a:r>
              <a:rPr lang="en"/>
              <a:t>approximately</a:t>
            </a:r>
            <a:r>
              <a:rPr lang="en"/>
              <a:t> 15 degrees not vertical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Drums in test stand are 4in PVC real system will be </a:t>
            </a:r>
            <a:r>
              <a:rPr lang="en"/>
              <a:t>Aluminum</a:t>
            </a:r>
            <a:r>
              <a:rPr lang="en"/>
              <a:t> pipe</a:t>
            </a:r>
            <a:endParaRPr/>
          </a:p>
        </p:txBody>
      </p:sp>
      <p:sp>
        <p:nvSpPr>
          <p:cNvPr id="194" name="Google Shape;194;p30"/>
          <p:cNvSpPr txBox="1"/>
          <p:nvPr>
            <p:ph type="title"/>
          </p:nvPr>
        </p:nvSpPr>
        <p:spPr>
          <a:xfrm>
            <a:off x="478025" y="205700"/>
            <a:ext cx="705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Bucket Elevator Test Stand in Y</a:t>
            </a:r>
            <a:r>
              <a:rPr lang="en"/>
              <a:t> (BETSY) </a:t>
            </a:r>
            <a:r>
              <a:rPr lang="en"/>
              <a:t> </a:t>
            </a:r>
            <a:endParaRPr/>
          </a:p>
        </p:txBody>
      </p:sp>
      <p:pic>
        <p:nvPicPr>
          <p:cNvPr id="195" name="Google Shape;195;p30" title="IMG_0073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7175" y="947975"/>
            <a:ext cx="2634025" cy="197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0"/>
          <p:cNvPicPr preferRelativeResize="0"/>
          <p:nvPr/>
        </p:nvPicPr>
        <p:blipFill rotWithShape="1">
          <a:blip r:embed="rId5">
            <a:alphaModFix/>
          </a:blip>
          <a:srcRect b="9698" l="0" r="0" t="0"/>
          <a:stretch/>
        </p:blipFill>
        <p:spPr>
          <a:xfrm>
            <a:off x="4751100" y="895475"/>
            <a:ext cx="1490850" cy="3890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Minimum Belt Tension: 							3,829 N (860.7 lbf)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Torque at Slip under Min Tension:					3.97-4.52 	Nm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Peak Torque (After Slip): 							14.66 		Nm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Rated Motor Torque:								4.71			Nm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Motor Stall Torque:								29.42		Nm</a:t>
            </a:r>
            <a:endParaRPr/>
          </a:p>
        </p:txBody>
      </p:sp>
      <p:sp>
        <p:nvSpPr>
          <p:cNvPr id="202" name="Google Shape;202;p31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Results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 txBox="1"/>
          <p:nvPr>
            <p:ph idx="1" type="body"/>
          </p:nvPr>
        </p:nvSpPr>
        <p:spPr>
          <a:xfrm>
            <a:off x="253175" y="811975"/>
            <a:ext cx="86907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Horizontal Slipping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Over time the belt would shift to the edges of the drum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</a:t>
            </a:r>
            <a:r>
              <a:rPr lang="en"/>
              <a:t>believe</a:t>
            </a:r>
            <a:r>
              <a:rPr lang="en"/>
              <a:t> this is due to shaft not being straight but is </a:t>
            </a:r>
            <a:r>
              <a:rPr lang="en"/>
              <a:t>ultimately</a:t>
            </a:r>
            <a:r>
              <a:rPr lang="en"/>
              <a:t> </a:t>
            </a:r>
            <a:r>
              <a:rPr lang="en"/>
              <a:t>inevitable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Distance slipped horizontally was proportional to time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2"/>
          <p:cNvSpPr txBox="1"/>
          <p:nvPr>
            <p:ph type="title"/>
          </p:nvPr>
        </p:nvSpPr>
        <p:spPr>
          <a:xfrm>
            <a:off x="311700" y="208725"/>
            <a:ext cx="762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Belt Slipping Issues</a:t>
            </a:r>
            <a:endParaRPr/>
          </a:p>
        </p:txBody>
      </p:sp>
      <p:sp>
        <p:nvSpPr>
          <p:cNvPr id="209" name="Google Shape;209;p32"/>
          <p:cNvSpPr txBox="1"/>
          <p:nvPr/>
        </p:nvSpPr>
        <p:spPr>
          <a:xfrm>
            <a:off x="6711425" y="760675"/>
            <a:ext cx="182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Old Design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0" name="Google Shape;21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4225" y="2304225"/>
            <a:ext cx="1601325" cy="243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4400" y="2344938"/>
            <a:ext cx="1749794" cy="2434499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2"/>
          <p:cNvSpPr txBox="1"/>
          <p:nvPr/>
        </p:nvSpPr>
        <p:spPr>
          <a:xfrm>
            <a:off x="1404226" y="4661375"/>
            <a:ext cx="160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Before Test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4724350" y="4738725"/>
            <a:ext cx="174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After Test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4" name="Google Shape;214;p32"/>
          <p:cNvCxnSpPr/>
          <p:nvPr/>
        </p:nvCxnSpPr>
        <p:spPr>
          <a:xfrm>
            <a:off x="1082725" y="2456600"/>
            <a:ext cx="701100" cy="129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5" name="Google Shape;215;p32"/>
          <p:cNvCxnSpPr/>
          <p:nvPr/>
        </p:nvCxnSpPr>
        <p:spPr>
          <a:xfrm flipH="1">
            <a:off x="5361625" y="2220025"/>
            <a:ext cx="570600" cy="265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6" name="Google Shape;216;p32"/>
          <p:cNvSpPr txBox="1"/>
          <p:nvPr/>
        </p:nvSpPr>
        <p:spPr>
          <a:xfrm>
            <a:off x="373050" y="2256425"/>
            <a:ext cx="1128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Belt</a:t>
            </a: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Centered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32"/>
          <p:cNvSpPr txBox="1"/>
          <p:nvPr/>
        </p:nvSpPr>
        <p:spPr>
          <a:xfrm>
            <a:off x="6186975" y="2047175"/>
            <a:ext cx="169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Belt shifted right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" name="Google Shape;218;p32"/>
          <p:cNvSpPr txBox="1"/>
          <p:nvPr/>
        </p:nvSpPr>
        <p:spPr>
          <a:xfrm>
            <a:off x="3005550" y="3255675"/>
            <a:ext cx="169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Test </a:t>
            </a: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Approx</a:t>
            </a: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1 min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>
            <p:ph idx="1" type="body"/>
          </p:nvPr>
        </p:nvSpPr>
        <p:spPr>
          <a:xfrm>
            <a:off x="213725" y="1067050"/>
            <a:ext cx="39594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Belt </a:t>
            </a:r>
            <a:r>
              <a:rPr lang="en"/>
              <a:t>Completely</a:t>
            </a:r>
            <a:r>
              <a:rPr lang="en"/>
              <a:t> Slipping from Drum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When </a:t>
            </a:r>
            <a:r>
              <a:rPr lang="en"/>
              <a:t>encountered</a:t>
            </a:r>
            <a:r>
              <a:rPr lang="en"/>
              <a:t> large amounts of gravel the belt would stop moving forward but the drum would continue to </a:t>
            </a:r>
            <a:r>
              <a:rPr lang="en"/>
              <a:t>rotate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 other words the limiting factor during these test was not the motor, it was the friction between the drum and the belt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Sometimes it </a:t>
            </a:r>
            <a:r>
              <a:rPr lang="en"/>
              <a:t>wasn't</a:t>
            </a:r>
            <a:r>
              <a:rPr lang="en"/>
              <a:t> the amount of gravel but the </a:t>
            </a:r>
            <a:r>
              <a:rPr lang="en"/>
              <a:t>arrangement</a:t>
            </a:r>
            <a:r>
              <a:rPr lang="en"/>
              <a:t> of the gravel that caused the stoping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3"/>
          <p:cNvSpPr txBox="1"/>
          <p:nvPr>
            <p:ph type="title"/>
          </p:nvPr>
        </p:nvSpPr>
        <p:spPr>
          <a:xfrm>
            <a:off x="311700" y="208725"/>
            <a:ext cx="762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 we faced (cont)</a:t>
            </a:r>
            <a:endParaRPr/>
          </a:p>
        </p:txBody>
      </p:sp>
      <p:sp>
        <p:nvSpPr>
          <p:cNvPr id="225" name="Google Shape;225;p33"/>
          <p:cNvSpPr txBox="1"/>
          <p:nvPr/>
        </p:nvSpPr>
        <p:spPr>
          <a:xfrm>
            <a:off x="6711425" y="760675"/>
            <a:ext cx="182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Old Design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6" name="Google Shape;226;p33" title="Slipping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6600" y="854200"/>
            <a:ext cx="3478726" cy="219205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3"/>
          <p:cNvSpPr txBox="1"/>
          <p:nvPr/>
        </p:nvSpPr>
        <p:spPr>
          <a:xfrm>
            <a:off x="5936413" y="454000"/>
            <a:ext cx="1729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Trial 1 Belt slipping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8" name="Google Shape;22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05550" y="4343399"/>
            <a:ext cx="283845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3"/>
          <p:cNvPicPr preferRelativeResize="0"/>
          <p:nvPr/>
        </p:nvPicPr>
        <p:blipFill rotWithShape="1">
          <a:blip r:embed="rId6">
            <a:alphaModFix/>
          </a:blip>
          <a:srcRect b="35494" l="0" r="0" t="14268"/>
          <a:stretch/>
        </p:blipFill>
        <p:spPr>
          <a:xfrm>
            <a:off x="5650500" y="3119025"/>
            <a:ext cx="2910926" cy="195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/>
          <p:nvPr>
            <p:ph idx="1" type="body"/>
          </p:nvPr>
        </p:nvSpPr>
        <p:spPr>
          <a:xfrm>
            <a:off x="311700" y="989600"/>
            <a:ext cx="4342200" cy="36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Slipping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Horizontal Slipping</a:t>
            </a:r>
            <a:endParaRPr/>
          </a:p>
          <a:p>
            <a: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Convex crowning </a:t>
            </a:r>
            <a:endParaRPr/>
          </a:p>
          <a:p>
            <a: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Flanges on the hubs of the drums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Total Belt </a:t>
            </a:r>
            <a:r>
              <a:rPr lang="en"/>
              <a:t>slippage</a:t>
            </a:r>
            <a:endParaRPr/>
          </a:p>
          <a:p>
            <a: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Adding</a:t>
            </a:r>
            <a:r>
              <a:rPr lang="en"/>
              <a:t> </a:t>
            </a:r>
            <a:r>
              <a:rPr lang="en"/>
              <a:t>laggin</a:t>
            </a:r>
            <a:r>
              <a:rPr lang="en"/>
              <a:t>g to increase the friction between the belt and the drum</a:t>
            </a:r>
            <a:endParaRPr/>
          </a:p>
          <a:p>
            <a: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Providing an additional mechanism to drive the belt that is not dependent on friction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4"/>
          <p:cNvSpPr txBox="1"/>
          <p:nvPr>
            <p:ph type="title"/>
          </p:nvPr>
        </p:nvSpPr>
        <p:spPr>
          <a:xfrm>
            <a:off x="311700" y="208725"/>
            <a:ext cx="8650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Possible Methods to Resolve Belt Mining Issues</a:t>
            </a:r>
            <a:endParaRPr/>
          </a:p>
        </p:txBody>
      </p:sp>
      <p:pic>
        <p:nvPicPr>
          <p:cNvPr descr="Semi-Ceramic™ Pulley Lagging | Complete Conveyor Solutions | ASGCO | ASGCO" id="236" name="Google Shape;236;p34"/>
          <p:cNvPicPr preferRelativeResize="0"/>
          <p:nvPr/>
        </p:nvPicPr>
        <p:blipFill rotWithShape="1">
          <a:blip r:embed="rId3">
            <a:alphaModFix/>
          </a:blip>
          <a:srcRect b="0" l="11236" r="7930" t="0"/>
          <a:stretch/>
        </p:blipFill>
        <p:spPr>
          <a:xfrm>
            <a:off x="4945450" y="3307475"/>
            <a:ext cx="1796510" cy="1328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7" name="Google Shape;237;p34"/>
          <p:cNvGrpSpPr/>
          <p:nvPr/>
        </p:nvGrpSpPr>
        <p:grpSpPr>
          <a:xfrm>
            <a:off x="4821350" y="858750"/>
            <a:ext cx="1920550" cy="1773825"/>
            <a:chOff x="6017150" y="913400"/>
            <a:chExt cx="1920550" cy="1773825"/>
          </a:xfrm>
        </p:grpSpPr>
        <p:pic>
          <p:nvPicPr>
            <p:cNvPr descr="Crowned pulleys are used in low tension areas | Martin Engineering" id="238" name="Google Shape;23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017150" y="913400"/>
              <a:ext cx="1920550" cy="1373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34"/>
            <p:cNvSpPr txBox="1"/>
            <p:nvPr/>
          </p:nvSpPr>
          <p:spPr>
            <a:xfrm>
              <a:off x="6017150" y="2287025"/>
              <a:ext cx="1853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Convex</a:t>
              </a:r>
              <a:r>
                <a:rPr lang="en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crowning</a:t>
              </a:r>
              <a:endPara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40" name="Google Shape;240;p34"/>
          <p:cNvSpPr txBox="1"/>
          <p:nvPr/>
        </p:nvSpPr>
        <p:spPr>
          <a:xfrm>
            <a:off x="4945500" y="4636425"/>
            <a:ext cx="179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Lagging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1" name="Google Shape;241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8475" y="881423"/>
            <a:ext cx="1453125" cy="1427151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4"/>
          <p:cNvSpPr txBox="1"/>
          <p:nvPr/>
        </p:nvSpPr>
        <p:spPr>
          <a:xfrm>
            <a:off x="7368475" y="2308575"/>
            <a:ext cx="149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Flanged Drum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/>
          <p:nvPr>
            <p:ph type="title"/>
          </p:nvPr>
        </p:nvSpPr>
        <p:spPr>
          <a:xfrm>
            <a:off x="311700" y="1939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Drum Design</a:t>
            </a:r>
            <a:endParaRPr/>
          </a:p>
        </p:txBody>
      </p:sp>
      <p:sp>
        <p:nvSpPr>
          <p:cNvPr id="248" name="Google Shape;248;p35"/>
          <p:cNvSpPr txBox="1"/>
          <p:nvPr>
            <p:ph idx="1" type="body"/>
          </p:nvPr>
        </p:nvSpPr>
        <p:spPr>
          <a:xfrm>
            <a:off x="311700" y="895475"/>
            <a:ext cx="56661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49" name="Google Shape;24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8949" y="584425"/>
            <a:ext cx="2252324" cy="230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0575" y="2959025"/>
            <a:ext cx="2653427" cy="2129874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5"/>
          <p:cNvSpPr txBox="1"/>
          <p:nvPr>
            <p:ph idx="1" type="body"/>
          </p:nvPr>
        </p:nvSpPr>
        <p:spPr>
          <a:xfrm>
            <a:off x="413875" y="1076150"/>
            <a:ext cx="50907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Drums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will be made of 6” OD ¼” thick 6061 a</a:t>
            </a:r>
            <a:r>
              <a:rPr lang="en"/>
              <a:t>luminum</a:t>
            </a:r>
            <a:r>
              <a:rPr lang="en"/>
              <a:t> pipe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Hubs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Made of ⅛” 6061 aluminum will be welded to the side to the </a:t>
            </a:r>
            <a:r>
              <a:rPr lang="en"/>
              <a:t>pulley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 Features a ⅛” flange to stop horizontal motion of the belt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Spokes provide a </a:t>
            </a:r>
            <a:r>
              <a:rPr lang="en"/>
              <a:t>secondary method of pushing the belt forward by pushing on the back of the buckets to move the belt forward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Similar to if you were to push the buckets around with your hands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cxnSp>
        <p:nvCxnSpPr>
          <p:cNvPr id="252" name="Google Shape;252;p35"/>
          <p:cNvCxnSpPr/>
          <p:nvPr/>
        </p:nvCxnSpPr>
        <p:spPr>
          <a:xfrm flipH="1">
            <a:off x="8452500" y="3375550"/>
            <a:ext cx="109200" cy="373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3" name="Google Shape;253;p35"/>
          <p:cNvSpPr txBox="1"/>
          <p:nvPr/>
        </p:nvSpPr>
        <p:spPr>
          <a:xfrm>
            <a:off x="8368975" y="3006250"/>
            <a:ext cx="64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Spoke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Tensioning System</a:t>
            </a:r>
            <a:endParaRPr/>
          </a:p>
        </p:txBody>
      </p:sp>
      <p:sp>
        <p:nvSpPr>
          <p:cNvPr id="259" name="Google Shape;259;p36"/>
          <p:cNvSpPr txBox="1"/>
          <p:nvPr/>
        </p:nvSpPr>
        <p:spPr>
          <a:xfrm>
            <a:off x="372275" y="2837900"/>
            <a:ext cx="5386200" cy="19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</a:b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p36"/>
          <p:cNvSpPr txBox="1"/>
          <p:nvPr/>
        </p:nvSpPr>
        <p:spPr>
          <a:xfrm>
            <a:off x="-85925" y="908825"/>
            <a:ext cx="45897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system is used to adjust the tension of the belt via bolts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Two bolts are used, one on each side of the system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Each bolt is screwed into the outer sides of the plates (marked in red) with the top facing down. 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As the bolt is tightened, the plate is pushed up on the system which adds tension to the belt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1" name="Google Shape;26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2300" y="800538"/>
            <a:ext cx="2510875" cy="250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7523201" y="821899"/>
            <a:ext cx="1620799" cy="2462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7"/>
          <p:cNvSpPr txBox="1"/>
          <p:nvPr>
            <p:ph type="title"/>
          </p:nvPr>
        </p:nvSpPr>
        <p:spPr>
          <a:xfrm>
            <a:off x="311700" y="208725"/>
            <a:ext cx="648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Drum </a:t>
            </a:r>
            <a:r>
              <a:rPr lang="en"/>
              <a:t>Tensioning System FEA (FOS)</a:t>
            </a:r>
            <a:endParaRPr/>
          </a:p>
        </p:txBody>
      </p:sp>
      <p:pic>
        <p:nvPicPr>
          <p:cNvPr id="268" name="Google Shape;26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52450"/>
            <a:ext cx="6741874" cy="418007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7"/>
          <p:cNvSpPr txBox="1"/>
          <p:nvPr/>
        </p:nvSpPr>
        <p:spPr>
          <a:xfrm>
            <a:off x="1909400" y="4551450"/>
            <a:ext cx="91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450N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0" name="Google Shape;270;p37"/>
          <p:cNvSpPr txBox="1"/>
          <p:nvPr/>
        </p:nvSpPr>
        <p:spPr>
          <a:xfrm>
            <a:off x="6882675" y="895475"/>
            <a:ext cx="20427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450N applied (absolute maximum)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FOS 5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8"/>
          <p:cNvSpPr txBox="1"/>
          <p:nvPr/>
        </p:nvSpPr>
        <p:spPr>
          <a:xfrm>
            <a:off x="1909400" y="4551450"/>
            <a:ext cx="91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450N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6" name="Google Shape;276;p38"/>
          <p:cNvSpPr txBox="1"/>
          <p:nvPr/>
        </p:nvSpPr>
        <p:spPr>
          <a:xfrm>
            <a:off x="6586650" y="895475"/>
            <a:ext cx="23388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450N applied (absolute maximum)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FOS 5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&lt; 1mm deformation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7" name="Google Shape;27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00" y="895475"/>
            <a:ext cx="6582250" cy="4175699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8"/>
          <p:cNvSpPr txBox="1"/>
          <p:nvPr>
            <p:ph type="title"/>
          </p:nvPr>
        </p:nvSpPr>
        <p:spPr>
          <a:xfrm>
            <a:off x="311700" y="208725"/>
            <a:ext cx="823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Drum Tensioning System FEA (</a:t>
            </a:r>
            <a:r>
              <a:rPr lang="en"/>
              <a:t>Displacement</a:t>
            </a:r>
            <a:r>
              <a:rPr lang="en"/>
              <a:t>)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9"/>
          <p:cNvSpPr txBox="1"/>
          <p:nvPr/>
        </p:nvSpPr>
        <p:spPr>
          <a:xfrm>
            <a:off x="1909400" y="4551450"/>
            <a:ext cx="91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450N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" name="Google Shape;284;p39"/>
          <p:cNvSpPr txBox="1"/>
          <p:nvPr/>
        </p:nvSpPr>
        <p:spPr>
          <a:xfrm>
            <a:off x="6586650" y="895475"/>
            <a:ext cx="2338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450N applied (absolute maximum)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FOS 5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&lt; 1mm deformation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Large stresses near holes 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Normal behavior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5" name="Google Shape;28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75" y="852425"/>
            <a:ext cx="6434249" cy="4252084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9"/>
          <p:cNvSpPr txBox="1"/>
          <p:nvPr>
            <p:ph type="title"/>
          </p:nvPr>
        </p:nvSpPr>
        <p:spPr>
          <a:xfrm>
            <a:off x="311700" y="208725"/>
            <a:ext cx="861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Drum Tensioning System FEA (Von Mises)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Actuation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1"/>
          <p:cNvSpPr txBox="1"/>
          <p:nvPr>
            <p:ph idx="1" type="body"/>
          </p:nvPr>
        </p:nvSpPr>
        <p:spPr>
          <a:xfrm>
            <a:off x="311700" y="895475"/>
            <a:ext cx="38010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Steel tubing for the side structure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1/4” 6061 plates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3D printed limit switch mounts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Final motor choice: NEMA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41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Box Structure</a:t>
            </a:r>
            <a:endParaRPr/>
          </a:p>
        </p:txBody>
      </p:sp>
      <p:pic>
        <p:nvPicPr>
          <p:cNvPr id="298" name="Google Shape;29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2650" y="895475"/>
            <a:ext cx="4912975" cy="3518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9" name="Google Shape;299;p41"/>
          <p:cNvCxnSpPr/>
          <p:nvPr/>
        </p:nvCxnSpPr>
        <p:spPr>
          <a:xfrm>
            <a:off x="3288175" y="1148100"/>
            <a:ext cx="1671600" cy="11115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0" name="Google Shape;300;p41"/>
          <p:cNvCxnSpPr/>
          <p:nvPr/>
        </p:nvCxnSpPr>
        <p:spPr>
          <a:xfrm>
            <a:off x="2580925" y="1781850"/>
            <a:ext cx="2645400" cy="1563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1" name="Google Shape;301;p41"/>
          <p:cNvCxnSpPr/>
          <p:nvPr/>
        </p:nvCxnSpPr>
        <p:spPr>
          <a:xfrm>
            <a:off x="3986225" y="2121700"/>
            <a:ext cx="1772700" cy="5145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2" name="Google Shape;302;p41"/>
          <p:cNvCxnSpPr/>
          <p:nvPr/>
        </p:nvCxnSpPr>
        <p:spPr>
          <a:xfrm flipH="1" rot="10800000">
            <a:off x="3609625" y="2222825"/>
            <a:ext cx="3021900" cy="183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2"/>
          <p:cNvSpPr txBox="1"/>
          <p:nvPr>
            <p:ph type="title"/>
          </p:nvPr>
        </p:nvSpPr>
        <p:spPr>
          <a:xfrm>
            <a:off x="311700" y="208725"/>
            <a:ext cx="76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Exploded View of the System</a:t>
            </a:r>
            <a:endParaRPr/>
          </a:p>
        </p:txBody>
      </p:sp>
      <p:pic>
        <p:nvPicPr>
          <p:cNvPr id="308" name="Google Shape;30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425" y="919000"/>
            <a:ext cx="5221159" cy="4057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3"/>
          <p:cNvSpPr txBox="1"/>
          <p:nvPr>
            <p:ph type="title"/>
          </p:nvPr>
        </p:nvSpPr>
        <p:spPr>
          <a:xfrm>
            <a:off x="311700" y="1865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Mount Placement Models</a:t>
            </a:r>
            <a:endParaRPr/>
          </a:p>
        </p:txBody>
      </p:sp>
      <p:sp>
        <p:nvSpPr>
          <p:cNvPr id="314" name="Google Shape;314;p43"/>
          <p:cNvSpPr txBox="1"/>
          <p:nvPr>
            <p:ph idx="1" type="body"/>
          </p:nvPr>
        </p:nvSpPr>
        <p:spPr>
          <a:xfrm>
            <a:off x="311700" y="895475"/>
            <a:ext cx="4748400" cy="344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Took a variety of inputs to geometrically validate design decisions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Calculated the required force needed to move the system from storage position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Max force of 370N needed from each linear actuator</a:t>
            </a:r>
            <a:endParaRPr/>
          </a:p>
        </p:txBody>
      </p:sp>
      <p:pic>
        <p:nvPicPr>
          <p:cNvPr id="315" name="Google Shape;31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0003" y="895475"/>
            <a:ext cx="3992547" cy="344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4"/>
          <p:cNvSpPr txBox="1"/>
          <p:nvPr>
            <p:ph idx="1" type="body"/>
          </p:nvPr>
        </p:nvSpPr>
        <p:spPr>
          <a:xfrm>
            <a:off x="311700" y="895475"/>
            <a:ext cx="34110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FOS diagram with a </a:t>
            </a:r>
            <a:r>
              <a:rPr lang="en"/>
              <a:t>17 kg</a:t>
            </a:r>
            <a:r>
              <a:rPr lang="en"/>
              <a:t> load in the storage configuration direction	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Minor design changes are needed</a:t>
            </a:r>
            <a:endParaRPr/>
          </a:p>
        </p:txBody>
      </p:sp>
      <p:sp>
        <p:nvSpPr>
          <p:cNvPr id="321" name="Google Shape;321;p44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FEA</a:t>
            </a:r>
            <a:endParaRPr/>
          </a:p>
        </p:txBody>
      </p:sp>
      <p:pic>
        <p:nvPicPr>
          <p:cNvPr id="322" name="Google Shape;322;p44"/>
          <p:cNvPicPr preferRelativeResize="0"/>
          <p:nvPr/>
        </p:nvPicPr>
        <p:blipFill rotWithShape="1">
          <a:blip r:embed="rId3">
            <a:alphaModFix/>
          </a:blip>
          <a:srcRect b="0" l="3531" r="0" t="0"/>
          <a:stretch/>
        </p:blipFill>
        <p:spPr>
          <a:xfrm>
            <a:off x="3722550" y="888075"/>
            <a:ext cx="5342824" cy="336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5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System Specifications</a:t>
            </a:r>
            <a:endParaRPr/>
          </a:p>
        </p:txBody>
      </p:sp>
      <p:sp>
        <p:nvSpPr>
          <p:cNvPr id="328" name="Google Shape;328;p45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Motor - LM23 NEMA 23 3.0 A 1.8° Non-captive Linear Stepper Motor with ⅜” lead screw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PA-14-4-150 4 inch linear actuator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5 kg (11 lb) approximate mass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Mining depth: 44cm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Minimum d</a:t>
            </a:r>
            <a:r>
              <a:rPr lang="en"/>
              <a:t>eploy time: about 10 seconds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Deposition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7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Changes since PDR and Overview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47"/>
          <p:cNvSpPr txBox="1"/>
          <p:nvPr>
            <p:ph idx="1" type="body"/>
          </p:nvPr>
        </p:nvSpPr>
        <p:spPr>
          <a:xfrm>
            <a:off x="311700" y="895475"/>
            <a:ext cx="5126400" cy="402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No more translate/rotate rail system!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Moving back to a fixed pivot point system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Problem of bin dumping too early now solved by adding pivot point between arms and bin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Same motor since PDR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System Mass so far: 3.3 kg (not including shaft collars, spacers, brackets, bearings, motor)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Cost so far: $302.60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40" name="Google Shape;34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100" y="1832186"/>
            <a:ext cx="3500724" cy="180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8"/>
          <p:cNvSpPr txBox="1"/>
          <p:nvPr>
            <p:ph type="title"/>
          </p:nvPr>
        </p:nvSpPr>
        <p:spPr>
          <a:xfrm>
            <a:off x="311700" y="208725"/>
            <a:ext cx="844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Overview - </a:t>
            </a:r>
            <a:r>
              <a:rPr lang="en"/>
              <a:t>Counter-Rotating Fixed Arm</a:t>
            </a:r>
            <a:endParaRPr/>
          </a:p>
        </p:txBody>
      </p:sp>
      <p:pic>
        <p:nvPicPr>
          <p:cNvPr id="346" name="Google Shape;346;p48"/>
          <p:cNvPicPr preferRelativeResize="0"/>
          <p:nvPr/>
        </p:nvPicPr>
        <p:blipFill rotWithShape="1">
          <a:blip r:embed="rId3">
            <a:alphaModFix/>
          </a:blip>
          <a:srcRect b="0" l="22714" r="0" t="20886"/>
          <a:stretch/>
        </p:blipFill>
        <p:spPr>
          <a:xfrm>
            <a:off x="311700" y="895475"/>
            <a:ext cx="2219875" cy="1922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8"/>
          <p:cNvPicPr preferRelativeResize="0"/>
          <p:nvPr/>
        </p:nvPicPr>
        <p:blipFill rotWithShape="1">
          <a:blip r:embed="rId4">
            <a:alphaModFix/>
          </a:blip>
          <a:srcRect b="0" l="19002" r="0" t="25777"/>
          <a:stretch/>
        </p:blipFill>
        <p:spPr>
          <a:xfrm>
            <a:off x="311700" y="2932400"/>
            <a:ext cx="2219876" cy="17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8"/>
          <p:cNvPicPr preferRelativeResize="0"/>
          <p:nvPr/>
        </p:nvPicPr>
        <p:blipFill rotWithShape="1">
          <a:blip r:embed="rId5">
            <a:alphaModFix/>
          </a:blip>
          <a:srcRect b="0" l="11731" r="0" t="0"/>
          <a:stretch/>
        </p:blipFill>
        <p:spPr>
          <a:xfrm>
            <a:off x="2630426" y="895475"/>
            <a:ext cx="2734870" cy="383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48"/>
          <p:cNvPicPr preferRelativeResize="0"/>
          <p:nvPr/>
        </p:nvPicPr>
        <p:blipFill rotWithShape="1">
          <a:blip r:embed="rId6">
            <a:alphaModFix/>
          </a:blip>
          <a:srcRect b="9861" l="5045" r="22159" t="0"/>
          <a:stretch/>
        </p:blipFill>
        <p:spPr>
          <a:xfrm>
            <a:off x="5464150" y="895475"/>
            <a:ext cx="2734875" cy="345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9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Motor Torque Calculations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49"/>
          <p:cNvSpPr txBox="1"/>
          <p:nvPr>
            <p:ph idx="1" type="body"/>
          </p:nvPr>
        </p:nvSpPr>
        <p:spPr>
          <a:xfrm>
            <a:off x="311700" y="895475"/>
            <a:ext cx="64737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10 kg load at bin center of mass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Gravity = 9.8 m/s^2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Distance from center of mass to pivot point is ≈ 0.46 meters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Gearbox with 12.5 reduction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(16:50 connected to 18:72)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Motor max torque = 6.3 N-m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Bin torque at pivot = 10 * 9.8 * 0.46 = 45.08 N-m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Motor torque at pivot = 6.3 * 12.5 = 78.75 N-m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Max motor torque / load = 78.75 / 45.08 </a:t>
            </a:r>
            <a:r>
              <a:rPr lang="en">
                <a:solidFill>
                  <a:schemeClr val="lt1"/>
                </a:solidFill>
              </a:rPr>
              <a:t>≈ </a:t>
            </a:r>
            <a:r>
              <a:rPr lang="en" u="sng">
                <a:solidFill>
                  <a:schemeClr val="lt1"/>
                </a:solidFill>
              </a:rPr>
              <a:t>1.75</a:t>
            </a:r>
            <a:endParaRPr u="sng"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>
                <a:solidFill>
                  <a:schemeClr val="lt1"/>
                </a:solidFill>
              </a:rPr>
              <a:t>Torsion spring could balance out bin weight and </a:t>
            </a:r>
            <a:r>
              <a:rPr lang="en">
                <a:solidFill>
                  <a:schemeClr val="lt1"/>
                </a:solidFill>
              </a:rPr>
              <a:t>further </a:t>
            </a:r>
            <a:r>
              <a:rPr lang="en">
                <a:solidFill>
                  <a:schemeClr val="lt1"/>
                </a:solidFill>
              </a:rPr>
              <a:t>improve factor of safety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0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Arm Forces</a:t>
            </a:r>
            <a:endParaRPr/>
          </a:p>
        </p:txBody>
      </p:sp>
      <p:pic>
        <p:nvPicPr>
          <p:cNvPr id="361" name="Google Shape;361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5300" y="1030750"/>
            <a:ext cx="6173399" cy="328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1"/>
          <p:cNvSpPr txBox="1"/>
          <p:nvPr>
            <p:ph type="title"/>
          </p:nvPr>
        </p:nvSpPr>
        <p:spPr>
          <a:xfrm>
            <a:off x="311700" y="208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Things To Finish Up</a:t>
            </a:r>
            <a:endParaRPr/>
          </a:p>
        </p:txBody>
      </p:sp>
      <p:sp>
        <p:nvSpPr>
          <p:cNvPr id="367" name="Google Shape;367;p51"/>
          <p:cNvSpPr txBox="1"/>
          <p:nvPr>
            <p:ph idx="1" type="body"/>
          </p:nvPr>
        </p:nvSpPr>
        <p:spPr>
          <a:xfrm>
            <a:off x="311700" y="895475"/>
            <a:ext cx="55194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Add mounting holes for Drivetrain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Add spacers and shaft collars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Add brackets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Shorten shafts 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Use Clickup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Add parts to BOM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lt1"/>
                </a:solidFill>
              </a:rPr>
              <a:t>Modify the bin to catch gravel better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5778" y="1528675"/>
            <a:ext cx="2726525" cy="208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52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52"/>
          <p:cNvSpPr txBox="1"/>
          <p:nvPr>
            <p:ph idx="1" type="body"/>
          </p:nvPr>
        </p:nvSpPr>
        <p:spPr>
          <a:xfrm>
            <a:off x="311700" y="902875"/>
            <a:ext cx="53088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>
                <a:solidFill>
                  <a:schemeClr val="lt1"/>
                </a:solidFill>
              </a:rPr>
              <a:t>Discuss with Excavation and </a:t>
            </a:r>
            <a:r>
              <a:rPr lang="en">
                <a:solidFill>
                  <a:schemeClr val="lt1"/>
                </a:solidFill>
              </a:rPr>
              <a:t>Software</a:t>
            </a:r>
            <a:r>
              <a:rPr lang="en">
                <a:solidFill>
                  <a:schemeClr val="lt1"/>
                </a:solidFill>
              </a:rPr>
              <a:t> on removing a bucket to prevent bin from hitting while depositing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>
                <a:solidFill>
                  <a:schemeClr val="lt1"/>
                </a:solidFill>
              </a:rPr>
              <a:t>Designing bracket to hold bin and measure weight using load cells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>
                <a:solidFill>
                  <a:schemeClr val="lt1"/>
                </a:solidFill>
              </a:rPr>
              <a:t>Optimizing a torsion spring to reduce motor stress while still working with load cells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>
                <a:solidFill>
                  <a:schemeClr val="lt1"/>
                </a:solidFill>
              </a:rPr>
              <a:t>Sensor placements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75" name="Google Shape;375;p52"/>
          <p:cNvSpPr txBox="1"/>
          <p:nvPr>
            <p:ph type="title"/>
          </p:nvPr>
        </p:nvSpPr>
        <p:spPr>
          <a:xfrm>
            <a:off x="311700" y="208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 Considerations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3"/>
          <p:cNvSpPr txBox="1"/>
          <p:nvPr>
            <p:ph idx="1" type="body"/>
          </p:nvPr>
        </p:nvSpPr>
        <p:spPr>
          <a:xfrm>
            <a:off x="311700" y="895475"/>
            <a:ext cx="51615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 for keeping up with communicating with us about what you need from us and your changes!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We will try to get back to you as soon as we can!</a:t>
            </a:r>
            <a:endParaRPr/>
          </a:p>
        </p:txBody>
      </p:sp>
      <p:sp>
        <p:nvSpPr>
          <p:cNvPr id="381" name="Google Shape;381;p53"/>
          <p:cNvSpPr txBox="1"/>
          <p:nvPr>
            <p:ph type="title"/>
          </p:nvPr>
        </p:nvSpPr>
        <p:spPr>
          <a:xfrm>
            <a:off x="311700" y="208725"/>
            <a:ext cx="8557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Communication</a:t>
            </a:r>
            <a:endParaRPr/>
          </a:p>
        </p:txBody>
      </p:sp>
      <p:pic>
        <p:nvPicPr>
          <p:cNvPr id="382" name="Google Shape;38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4575" y="958806"/>
            <a:ext cx="2984301" cy="1715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4575" y="2746675"/>
            <a:ext cx="2984301" cy="15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0500" y="2543675"/>
            <a:ext cx="3563901" cy="23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4"/>
          <p:cNvSpPr txBox="1"/>
          <p:nvPr>
            <p:ph type="title"/>
          </p:nvPr>
        </p:nvSpPr>
        <p:spPr>
          <a:xfrm>
            <a:off x="311700" y="208725"/>
            <a:ext cx="7835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QR Code (Scan for ipod shuffle raffle!!!)</a:t>
            </a:r>
            <a:endParaRPr/>
          </a:p>
        </p:txBody>
      </p:sp>
      <p:pic>
        <p:nvPicPr>
          <p:cNvPr id="390" name="Google Shape;39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2875" y="895100"/>
            <a:ext cx="4198249" cy="4198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5"/>
          <p:cNvSpPr txBox="1"/>
          <p:nvPr>
            <p:ph type="title"/>
          </p:nvPr>
        </p:nvSpPr>
        <p:spPr>
          <a:xfrm>
            <a:off x="258100" y="2187150"/>
            <a:ext cx="4045200" cy="76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Software</a:t>
            </a:r>
            <a:endParaRPr/>
          </a:p>
        </p:txBody>
      </p:sp>
      <p:pic>
        <p:nvPicPr>
          <p:cNvPr id="396" name="Google Shape;396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5500" y="627975"/>
            <a:ext cx="3015800" cy="388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6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System </a:t>
            </a:r>
            <a:r>
              <a:rPr lang="en"/>
              <a:t>Requirements Overview</a:t>
            </a:r>
            <a:endParaRPr/>
          </a:p>
        </p:txBody>
      </p:sp>
      <p:sp>
        <p:nvSpPr>
          <p:cNvPr id="402" name="Google Shape;402;p56"/>
          <p:cNvSpPr txBox="1"/>
          <p:nvPr>
            <p:ph idx="1" type="body"/>
          </p:nvPr>
        </p:nvSpPr>
        <p:spPr>
          <a:xfrm>
            <a:off x="311700" y="1013350"/>
            <a:ext cx="8520600" cy="3673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Localization</a:t>
            </a:r>
            <a:endParaRPr>
              <a:solidFill>
                <a:schemeClr val="lt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AutoNum type="alphaLcPeriod"/>
            </a:pPr>
            <a:r>
              <a:rPr lang="en" sz="1500">
                <a:solidFill>
                  <a:schemeClr val="lt1"/>
                </a:solidFill>
              </a:rPr>
              <a:t>Shall be able to localize its position</a:t>
            </a:r>
            <a:endParaRPr sz="1500">
              <a:solidFill>
                <a:schemeClr val="lt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AutoNum type="alphaLcPeriod"/>
            </a:pPr>
            <a:r>
              <a:rPr lang="en" sz="1500">
                <a:solidFill>
                  <a:schemeClr val="lt1"/>
                </a:solidFill>
              </a:rPr>
              <a:t>Shall be able to traverse the field autonomously</a:t>
            </a:r>
            <a:endParaRPr sz="1500">
              <a:solidFill>
                <a:schemeClr val="lt1"/>
              </a:solidFill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AutoNum type="romanLcPeriod"/>
            </a:pPr>
            <a:r>
              <a:rPr lang="en" sz="1500">
                <a:solidFill>
                  <a:schemeClr val="lt1"/>
                </a:solidFill>
              </a:rPr>
              <a:t>Accuracy should be within ~0.8 m at all points (upper bound)</a:t>
            </a:r>
            <a:endParaRPr sz="1500">
              <a:solidFill>
                <a:schemeClr val="lt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AutoNum type="alphaLcPeriod"/>
            </a:pPr>
            <a:r>
              <a:rPr lang="en" sz="1500">
                <a:solidFill>
                  <a:schemeClr val="lt1"/>
                </a:solidFill>
              </a:rPr>
              <a:t>Shall be able to perform autonomous obstacle detection and avoidance</a:t>
            </a:r>
            <a:endParaRPr sz="1500">
              <a:solidFill>
                <a:schemeClr val="lt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AutoNum type="alphaLcPeriod"/>
            </a:pPr>
            <a:r>
              <a:rPr lang="en" sz="1500">
                <a:solidFill>
                  <a:schemeClr val="lt1"/>
                </a:solidFill>
              </a:rPr>
              <a:t>Shall only proceed mining process in the mining area</a:t>
            </a:r>
            <a:endParaRPr sz="400"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Navigation</a:t>
            </a:r>
            <a:endParaRPr>
              <a:solidFill>
                <a:schemeClr val="lt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AutoNum type="alphaLcPeriod"/>
            </a:pPr>
            <a:r>
              <a:rPr lang="en" sz="1500">
                <a:solidFill>
                  <a:schemeClr val="lt1"/>
                </a:solidFill>
              </a:rPr>
              <a:t>Shall localize obstacles within 0.05 m with &gt; 70% accuracy (dependent on drivetrain)</a:t>
            </a:r>
            <a:endParaRPr sz="1500">
              <a:solidFill>
                <a:schemeClr val="lt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AutoNum type="alphaLcPeriod"/>
            </a:pPr>
            <a:r>
              <a:rPr lang="en" sz="1500">
                <a:solidFill>
                  <a:schemeClr val="lt1"/>
                </a:solidFill>
              </a:rPr>
              <a:t>Shall plan a collision-free path to target location</a:t>
            </a:r>
            <a:endParaRPr sz="600"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Communication</a:t>
            </a:r>
            <a:endParaRPr>
              <a:solidFill>
                <a:schemeClr val="lt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AutoNum type="alphaLcPeriod"/>
            </a:pPr>
            <a:r>
              <a:rPr lang="en" sz="1500">
                <a:solidFill>
                  <a:schemeClr val="lt1"/>
                </a:solidFill>
              </a:rPr>
              <a:t>Shall provide robot health information to operators</a:t>
            </a:r>
            <a:endParaRPr sz="1500">
              <a:solidFill>
                <a:schemeClr val="lt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AutoNum type="alphaLcPeriod"/>
            </a:pPr>
            <a:r>
              <a:rPr lang="en" sz="1500">
                <a:solidFill>
                  <a:schemeClr val="lt1"/>
                </a:solidFill>
              </a:rPr>
              <a:t>Shall use less than 2 MB / second when in manual control</a:t>
            </a:r>
            <a:endParaRPr sz="1500">
              <a:solidFill>
                <a:schemeClr val="lt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AutoNum type="alphaLcPeriod"/>
            </a:pPr>
            <a:r>
              <a:rPr lang="en" sz="1500">
                <a:solidFill>
                  <a:schemeClr val="lt1"/>
                </a:solidFill>
              </a:rPr>
              <a:t>Shall use less than 200 KB / second when in autonomous</a:t>
            </a:r>
            <a:endParaRPr sz="1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7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Sensors / Feedback</a:t>
            </a:r>
            <a:endParaRPr/>
          </a:p>
        </p:txBody>
      </p:sp>
      <p:sp>
        <p:nvSpPr>
          <p:cNvPr id="408" name="Google Shape;408;p57"/>
          <p:cNvSpPr txBox="1"/>
          <p:nvPr/>
        </p:nvSpPr>
        <p:spPr>
          <a:xfrm>
            <a:off x="311700" y="942150"/>
            <a:ext cx="6964200" cy="38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Drivetrain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Encoders (4 total): </a:t>
            </a:r>
            <a:endParaRPr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 for each drivetrain motor to control wheel velocity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Excavation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Current Feedback on Digging Motor:</a:t>
            </a:r>
            <a:endParaRPr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For preventing motor stalling and determining if we should move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Actuation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Limit Switches (6 total):</a:t>
            </a:r>
            <a:endParaRPr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 for stopping left linear actuator (full extension and halfway)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 for </a:t>
            </a: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stopping </a:t>
            </a: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right linear actuator (full extension and halfway)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 for lead screw actuation (full extension and zero extension)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Deposition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Limit Switches (2 total):</a:t>
            </a:r>
            <a:endParaRPr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 for stopping deposition movement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Weight Sensor:</a:t>
            </a:r>
            <a:endParaRPr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For determining when enough gravel has been mined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8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Sensors / Feedback (cont.)</a:t>
            </a:r>
            <a:endParaRPr/>
          </a:p>
        </p:txBody>
      </p:sp>
      <p:sp>
        <p:nvSpPr>
          <p:cNvPr id="414" name="Google Shape;414;p58"/>
          <p:cNvSpPr txBox="1"/>
          <p:nvPr/>
        </p:nvSpPr>
        <p:spPr>
          <a:xfrm>
            <a:off x="311700" y="984825"/>
            <a:ext cx="7168500" cy="36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General Sensors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○"/>
            </a:pPr>
            <a:r>
              <a:rPr lang="en" sz="15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T265 Camera:</a:t>
            </a:r>
            <a:endParaRPr sz="1500"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■"/>
            </a:pPr>
            <a:r>
              <a:rPr lang="en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Purpose to implement </a:t>
            </a:r>
            <a:r>
              <a:rPr lang="en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intrinsic</a:t>
            </a:r>
            <a:r>
              <a:rPr lang="en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localization and apriltag detection (extrinsic localization)</a:t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○"/>
            </a:pPr>
            <a:r>
              <a:rPr lang="en" sz="15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D435 Camera (2 total):</a:t>
            </a:r>
            <a:endParaRPr sz="1500"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■"/>
            </a:pPr>
            <a:r>
              <a:rPr lang="en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Used for </a:t>
            </a:r>
            <a:r>
              <a:rPr lang="en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obstacle</a:t>
            </a:r>
            <a:r>
              <a:rPr lang="en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detection and apriltag detection </a:t>
            </a:r>
            <a:r>
              <a:rPr lang="en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(extrinsic localization)</a:t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○"/>
            </a:pPr>
            <a:r>
              <a:rPr lang="en" sz="15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Lidar:</a:t>
            </a:r>
            <a:endParaRPr sz="1500"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■"/>
            </a:pPr>
            <a:r>
              <a:rPr lang="en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Utilizing for obstacle detection</a:t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○"/>
            </a:pPr>
            <a:r>
              <a:rPr lang="en" sz="15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Bluetooth Sensor (4 total):</a:t>
            </a:r>
            <a:endParaRPr sz="1500"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■"/>
            </a:pPr>
            <a:r>
              <a:rPr lang="en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For extrinsic localization</a:t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9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High-Level</a:t>
            </a:r>
            <a:endParaRPr/>
          </a:p>
        </p:txBody>
      </p:sp>
      <p:sp>
        <p:nvSpPr>
          <p:cNvPr id="420" name="Google Shape;420;p59"/>
          <p:cNvSpPr txBox="1"/>
          <p:nvPr>
            <p:ph idx="1" type="body"/>
          </p:nvPr>
        </p:nvSpPr>
        <p:spPr>
          <a:xfrm>
            <a:off x="261525" y="3968800"/>
            <a:ext cx="3270600" cy="51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21" name="Google Shape;421;p59"/>
          <p:cNvSpPr txBox="1"/>
          <p:nvPr/>
        </p:nvSpPr>
        <p:spPr>
          <a:xfrm>
            <a:off x="384825" y="1161925"/>
            <a:ext cx="566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2" name="Google Shape;422;p59"/>
          <p:cNvSpPr txBox="1"/>
          <p:nvPr/>
        </p:nvSpPr>
        <p:spPr>
          <a:xfrm>
            <a:off x="919050" y="1110100"/>
            <a:ext cx="730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23" name="Google Shape;423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7702" y="1352838"/>
            <a:ext cx="2614425" cy="2437825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59"/>
          <p:cNvSpPr txBox="1"/>
          <p:nvPr/>
        </p:nvSpPr>
        <p:spPr>
          <a:xfrm>
            <a:off x="137925" y="1024363"/>
            <a:ext cx="6155400" cy="37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Behavior Tree: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Coded in C++:</a:t>
            </a:r>
            <a:endParaRPr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Able to do more than Groot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Slower to complete and edit the tree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Built in Groot:</a:t>
            </a:r>
            <a:endParaRPr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Quick changes can be made and good for collaboration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Faster and easier to understand than C++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Does not</a:t>
            </a: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have as many features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Edge Cases: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Including Unplanned Possibilities:</a:t>
            </a:r>
            <a:endParaRPr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Prevents robot from getting stuck at common points of failure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Hard Coding Routines:</a:t>
            </a:r>
            <a:endParaRPr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Easier way to get out of complex situations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Useful to get unstuck when there are repeated failures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60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Mid-level</a:t>
            </a:r>
            <a:endParaRPr/>
          </a:p>
        </p:txBody>
      </p:sp>
      <p:sp>
        <p:nvSpPr>
          <p:cNvPr id="430" name="Google Shape;430;p60"/>
          <p:cNvSpPr txBox="1"/>
          <p:nvPr>
            <p:ph idx="1" type="body"/>
          </p:nvPr>
        </p:nvSpPr>
        <p:spPr>
          <a:xfrm>
            <a:off x="88950" y="857625"/>
            <a:ext cx="8966100" cy="42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Localization:</a:t>
            </a:r>
            <a:endParaRPr sz="21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 sz="1800"/>
              <a:t>Extrinsic Localization (robot -&gt; bin (pose), accurate, lower-frequency data source)</a:t>
            </a:r>
            <a:endParaRPr sz="1800"/>
          </a:p>
          <a:p>
            <a:pPr indent="-336550" lvl="2" marL="1371600" rtl="0" algn="l">
              <a:spcBef>
                <a:spcPts val="0"/>
              </a:spcBef>
              <a:spcAft>
                <a:spcPts val="0"/>
              </a:spcAft>
              <a:buSzPts val="1700"/>
              <a:buAutoNum type="romanLcPeriod"/>
            </a:pPr>
            <a:r>
              <a:rPr lang="en" sz="1700"/>
              <a:t>Utilization of Apriltags to detect bin position</a:t>
            </a:r>
            <a:endParaRPr sz="1700"/>
          </a:p>
          <a:p>
            <a:pPr indent="-336550" lvl="2" marL="1371600" rtl="0" algn="l">
              <a:spcBef>
                <a:spcPts val="0"/>
              </a:spcBef>
              <a:spcAft>
                <a:spcPts val="0"/>
              </a:spcAft>
              <a:buSzPts val="1700"/>
              <a:buAutoNum type="romanLcPeriod"/>
            </a:pPr>
            <a:r>
              <a:rPr lang="en" sz="1700"/>
              <a:t>Utilization of bluetooth signals for rover navigation </a:t>
            </a:r>
            <a:r>
              <a:rPr lang="en" sz="1700">
                <a:solidFill>
                  <a:schemeClr val="lt1"/>
                </a:solidFill>
              </a:rPr>
              <a:t>(trilateration)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en" sz="1800">
                <a:solidFill>
                  <a:schemeClr val="lt1"/>
                </a:solidFill>
              </a:rPr>
              <a:t>Intrinsic Localization (starting location -&gt; robot (pose + twist), unreliable in long term due to drift over time, high-frequency data source)</a:t>
            </a:r>
            <a:endParaRPr sz="1700"/>
          </a:p>
          <a:p>
            <a:pPr indent="-336550" lvl="2" marL="1371600" rtl="0" algn="l">
              <a:spcBef>
                <a:spcPts val="0"/>
              </a:spcBef>
              <a:spcAft>
                <a:spcPts val="0"/>
              </a:spcAft>
              <a:buSzPts val="1700"/>
              <a:buAutoNum type="romanLcPeriod"/>
            </a:pPr>
            <a:r>
              <a:rPr lang="en" sz="1700"/>
              <a:t>T265 Localization camera</a:t>
            </a:r>
            <a:endParaRPr sz="1700"/>
          </a:p>
          <a:p>
            <a:pPr indent="-336550" lvl="2" marL="1371600" rtl="0" algn="l">
              <a:spcBef>
                <a:spcPts val="0"/>
              </a:spcBef>
              <a:spcAft>
                <a:spcPts val="0"/>
              </a:spcAft>
              <a:buSzPts val="1700"/>
              <a:buAutoNum type="romanLcPeriod"/>
            </a:pPr>
            <a:r>
              <a:rPr lang="en" sz="1700"/>
              <a:t>Encoders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en" sz="1700"/>
              <a:t>Each final output is the sensor fusion of multiple sensor inputs, adding robustness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en" sz="1700"/>
              <a:t>Positive and negatives of each localization system cancel each other out</a:t>
            </a:r>
            <a:endParaRPr sz="17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1"/>
          <p:cNvSpPr txBox="1"/>
          <p:nvPr>
            <p:ph type="title"/>
          </p:nvPr>
        </p:nvSpPr>
        <p:spPr>
          <a:xfrm>
            <a:off x="311700" y="208725"/>
            <a:ext cx="883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Intrinsic + Extrinsic Localization</a:t>
            </a:r>
            <a:endParaRPr/>
          </a:p>
        </p:txBody>
      </p:sp>
      <p:pic>
        <p:nvPicPr>
          <p:cNvPr id="436" name="Google Shape;436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33825"/>
            <a:ext cx="7686283" cy="4057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62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Localization: Bluetooth Beacons</a:t>
            </a:r>
            <a:endParaRPr/>
          </a:p>
        </p:txBody>
      </p:sp>
      <p:sp>
        <p:nvSpPr>
          <p:cNvPr id="442" name="Google Shape;442;p62"/>
          <p:cNvSpPr txBox="1"/>
          <p:nvPr>
            <p:ph idx="1" type="body"/>
          </p:nvPr>
        </p:nvSpPr>
        <p:spPr>
          <a:xfrm>
            <a:off x="311700" y="956100"/>
            <a:ext cx="5720100" cy="391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700"/>
              <a:t>Specifications</a:t>
            </a:r>
            <a:r>
              <a:rPr lang="en" sz="1400"/>
              <a:t>:</a:t>
            </a:r>
            <a:endParaRPr sz="14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u="sng"/>
              <a:t>Model:</a:t>
            </a:r>
            <a:endParaRPr sz="1300" u="sng"/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Char char="■"/>
            </a:pPr>
            <a:r>
              <a:rPr b="1" lang="en" sz="1300"/>
              <a:t>iBeacon BC037S BLE 5.0</a:t>
            </a:r>
            <a:endParaRPr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u="sng"/>
              <a:t>Information Provided by Bluetooth Beacon:</a:t>
            </a:r>
            <a:endParaRPr sz="1300" u="sng"/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Char char="■"/>
            </a:pPr>
            <a:r>
              <a:rPr lang="en" sz="1300"/>
              <a:t>UUID (Universally Unique Identifier)</a:t>
            </a:r>
            <a:endParaRPr sz="1300"/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Char char="■"/>
            </a:pPr>
            <a:r>
              <a:rPr lang="en" sz="1300"/>
              <a:t>TX Signal Strength (-23 ~ 4 dBm </a:t>
            </a:r>
            <a:endParaRPr sz="1300"/>
          </a:p>
          <a:p>
            <a:pPr indent="-311150" lvl="3" marL="18288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(max 2.5 mW and NASA limit is 2.5 mW EIRP)</a:t>
            </a:r>
            <a:endParaRPr sz="1300"/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Char char="■"/>
            </a:pPr>
            <a:r>
              <a:rPr lang="en" sz="1300"/>
              <a:t>Broadcast Intervals (Manual/Continuous)</a:t>
            </a:r>
            <a:endParaRPr sz="1300"/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Char char="■"/>
            </a:pPr>
            <a:r>
              <a:rPr lang="en" sz="1300"/>
              <a:t>Transmit Distance (Up to 50 m)</a:t>
            </a:r>
            <a:endParaRPr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u="sng"/>
              <a:t>Customizable via Eddystone App:</a:t>
            </a:r>
            <a:endParaRPr sz="1300" u="sng"/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Char char="■"/>
            </a:pPr>
            <a:r>
              <a:rPr lang="en" sz="1300"/>
              <a:t>Beacon Name</a:t>
            </a:r>
            <a:endParaRPr sz="1300"/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Char char="■"/>
            </a:pPr>
            <a:r>
              <a:rPr lang="en" sz="1300"/>
              <a:t>Signal Detection Strength</a:t>
            </a:r>
            <a:endParaRPr sz="1300"/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Char char="■"/>
            </a:pPr>
            <a:r>
              <a:rPr lang="en" sz="1300"/>
              <a:t>TX Signal Output</a:t>
            </a:r>
            <a:endParaRPr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○"/>
            </a:pPr>
            <a:r>
              <a:rPr lang="en" sz="1300" u="sng">
                <a:solidFill>
                  <a:schemeClr val="lt1"/>
                </a:solidFill>
              </a:rPr>
              <a:t>Placement and Implementation:</a:t>
            </a:r>
            <a:endParaRPr sz="1300" u="sng">
              <a:solidFill>
                <a:schemeClr val="lt1"/>
              </a:solidFill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■"/>
            </a:pPr>
            <a:r>
              <a:rPr lang="en" sz="1300">
                <a:solidFill>
                  <a:schemeClr val="lt1"/>
                </a:solidFill>
              </a:rPr>
              <a:t>3 located around collection bin to enhance extrinsic location detection with Apriltags</a:t>
            </a:r>
            <a:endParaRPr sz="1300">
              <a:solidFill>
                <a:schemeClr val="lt1"/>
              </a:solidFill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■"/>
            </a:pPr>
            <a:r>
              <a:rPr lang="en" sz="1300">
                <a:solidFill>
                  <a:schemeClr val="lt1"/>
                </a:solidFill>
              </a:rPr>
              <a:t>Compatible with ROS Software</a:t>
            </a:r>
            <a:endParaRPr sz="1300"/>
          </a:p>
        </p:txBody>
      </p:sp>
      <p:pic>
        <p:nvPicPr>
          <p:cNvPr id="443" name="Google Shape;443;p62"/>
          <p:cNvPicPr preferRelativeResize="0"/>
          <p:nvPr/>
        </p:nvPicPr>
        <p:blipFill rotWithShape="1">
          <a:blip r:embed="rId3">
            <a:alphaModFix/>
          </a:blip>
          <a:srcRect b="23372" l="19465" r="20195" t="23484"/>
          <a:stretch/>
        </p:blipFill>
        <p:spPr>
          <a:xfrm>
            <a:off x="5723900" y="1041850"/>
            <a:ext cx="1620524" cy="1427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9600" y="2469112"/>
            <a:ext cx="1620525" cy="1650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3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Mid-level: Obstacle Detection</a:t>
            </a:r>
            <a:endParaRPr/>
          </a:p>
        </p:txBody>
      </p:sp>
      <p:sp>
        <p:nvSpPr>
          <p:cNvPr id="450" name="Google Shape;450;p63"/>
          <p:cNvSpPr txBox="1"/>
          <p:nvPr>
            <p:ph idx="1" type="body"/>
          </p:nvPr>
        </p:nvSpPr>
        <p:spPr>
          <a:xfrm>
            <a:off x="281700" y="886800"/>
            <a:ext cx="8580600" cy="352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r>
              <a:rPr lang="en" sz="1500" u="sng">
                <a:solidFill>
                  <a:schemeClr val="lt1"/>
                </a:solidFill>
              </a:rPr>
              <a:t>Lidar:</a:t>
            </a:r>
            <a:endParaRPr sz="1500" u="sng">
              <a:solidFill>
                <a:schemeClr val="lt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</a:pPr>
            <a:r>
              <a:rPr lang="en" sz="1500">
                <a:solidFill>
                  <a:schemeClr val="lt1"/>
                </a:solidFill>
              </a:rPr>
              <a:t>Scans give distances from obstacles at different angles, based on current location can be used to determine what part of the map has a rock / crater</a:t>
            </a:r>
            <a:endParaRPr sz="1500">
              <a:solidFill>
                <a:schemeClr val="lt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</a:pPr>
            <a:r>
              <a:rPr lang="en" sz="1500">
                <a:solidFill>
                  <a:schemeClr val="lt1"/>
                </a:solidFill>
              </a:rPr>
              <a:t>Monte Carlo </a:t>
            </a:r>
            <a:r>
              <a:rPr lang="en" sz="1500">
                <a:solidFill>
                  <a:schemeClr val="lt1"/>
                </a:solidFill>
              </a:rPr>
              <a:t>simulation</a:t>
            </a:r>
            <a:r>
              <a:rPr lang="en" sz="1500">
                <a:solidFill>
                  <a:schemeClr val="lt1"/>
                </a:solidFill>
              </a:rPr>
              <a:t> used to show different strengths and ranges of Lidar at different heights and angles</a:t>
            </a:r>
            <a:endParaRPr sz="1500">
              <a:solidFill>
                <a:schemeClr val="lt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r>
              <a:rPr lang="en" sz="1500" u="sng">
                <a:solidFill>
                  <a:schemeClr val="lt1"/>
                </a:solidFill>
              </a:rPr>
              <a:t>Depth Camera:</a:t>
            </a:r>
            <a:endParaRPr sz="1500" u="sng">
              <a:solidFill>
                <a:schemeClr val="lt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</a:pPr>
            <a:r>
              <a:rPr lang="en" sz="1500">
                <a:solidFill>
                  <a:schemeClr val="lt1"/>
                </a:solidFill>
              </a:rPr>
              <a:t>Filter out rock / crater using computer vision methods (TBD)</a:t>
            </a:r>
            <a:endParaRPr sz="1500">
              <a:solidFill>
                <a:schemeClr val="lt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</a:pPr>
            <a:r>
              <a:rPr lang="en" sz="1500">
                <a:solidFill>
                  <a:schemeClr val="lt1"/>
                </a:solidFill>
              </a:rPr>
              <a:t>Use depth from camera and image to determine the distance and angle object is from robot</a:t>
            </a:r>
            <a:endParaRPr sz="1500">
              <a:solidFill>
                <a:schemeClr val="lt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r>
              <a:rPr lang="en" sz="1500" u="sng">
                <a:solidFill>
                  <a:schemeClr val="lt1"/>
                </a:solidFill>
              </a:rPr>
              <a:t>Logic:</a:t>
            </a:r>
            <a:endParaRPr sz="1500" u="sng">
              <a:solidFill>
                <a:schemeClr val="lt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</a:pPr>
            <a:r>
              <a:rPr lang="en" sz="1500">
                <a:solidFill>
                  <a:schemeClr val="lt1"/>
                </a:solidFill>
              </a:rPr>
              <a:t>Using Occupancy Grid to store a “grid” of probabilities</a:t>
            </a:r>
            <a:endParaRPr sz="1500">
              <a:solidFill>
                <a:schemeClr val="lt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</a:pPr>
            <a:r>
              <a:rPr lang="en" sz="1500">
                <a:solidFill>
                  <a:schemeClr val="lt1"/>
                </a:solidFill>
              </a:rPr>
              <a:t>Grid updated </a:t>
            </a:r>
            <a:r>
              <a:rPr lang="en" sz="1500">
                <a:solidFill>
                  <a:schemeClr val="lt1"/>
                </a:solidFill>
              </a:rPr>
              <a:t>continuously</a:t>
            </a:r>
            <a:r>
              <a:rPr lang="en" sz="1500">
                <a:solidFill>
                  <a:schemeClr val="lt1"/>
                </a:solidFill>
              </a:rPr>
              <a:t> through Lidar and Depth Camera information</a:t>
            </a:r>
            <a:endParaRPr sz="1500">
              <a:solidFill>
                <a:schemeClr val="lt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</a:pPr>
            <a:r>
              <a:rPr lang="en" sz="1500">
                <a:solidFill>
                  <a:schemeClr val="lt1"/>
                </a:solidFill>
              </a:rPr>
              <a:t>Probability in each grid tells us if it’s safe or not to travel through a specified grid spot</a:t>
            </a:r>
            <a:endParaRPr sz="1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64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Lidar Placement</a:t>
            </a:r>
            <a:endParaRPr/>
          </a:p>
        </p:txBody>
      </p:sp>
      <p:pic>
        <p:nvPicPr>
          <p:cNvPr id="456" name="Google Shape;456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550" y="1207625"/>
            <a:ext cx="4308575" cy="330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65"/>
          <p:cNvSpPr txBox="1"/>
          <p:nvPr>
            <p:ph type="title"/>
          </p:nvPr>
        </p:nvSpPr>
        <p:spPr>
          <a:xfrm>
            <a:off x="311700" y="208725"/>
            <a:ext cx="8637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Mid-level: Navigation (yet to be validated)</a:t>
            </a:r>
            <a:endParaRPr/>
          </a:p>
        </p:txBody>
      </p:sp>
      <p:sp>
        <p:nvSpPr>
          <p:cNvPr id="462" name="Google Shape;462;p65"/>
          <p:cNvSpPr txBox="1"/>
          <p:nvPr/>
        </p:nvSpPr>
        <p:spPr>
          <a:xfrm>
            <a:off x="407050" y="1110100"/>
            <a:ext cx="7305900" cy="3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Path Planning: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A* Algorithm to Create a Path for Robot to Follow:</a:t>
            </a:r>
            <a:endParaRPr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"/>
              <a:buChar char="■"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Works well with our code </a:t>
            </a: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since</a:t>
            </a: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we already create a grid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"/>
              <a:buChar char="■"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Slower but more optimal than an RRT algorithm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"/>
              <a:buChar char="■"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Potentially look at D* (probably </a:t>
            </a: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unnecessary</a:t>
            </a: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since rocks don’t move)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RRT Algorithm:</a:t>
            </a:r>
            <a:endParaRPr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"/>
              <a:buChar char="■"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Runs faster than A*, but doesn’t usually find the optimal path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Path Following: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Pure Pursuit Controller:</a:t>
            </a:r>
            <a:endParaRPr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"/>
              <a:buChar char="■"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Easier to program and tune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"/>
              <a:buChar char="■"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Less accurate and precise when tuned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</a:pPr>
            <a:r>
              <a:rPr lang="en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Linear Quadratic Regulator:</a:t>
            </a:r>
            <a:endParaRPr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"/>
              <a:buChar char="■"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Harder to program and tune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"/>
              <a:buChar char="■"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accurate and precise when tuned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66"/>
          <p:cNvSpPr txBox="1"/>
          <p:nvPr>
            <p:ph idx="1" type="body"/>
          </p:nvPr>
        </p:nvSpPr>
        <p:spPr>
          <a:xfrm>
            <a:off x="311700" y="1060350"/>
            <a:ext cx="8520600" cy="30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Detecting b</a:t>
            </a:r>
            <a:r>
              <a:rPr lang="en"/>
              <a:t>elt slippage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happens if most cameras get occluded (need to find a way to add camera protection from regolith)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Startup time of jetson is like 1.2 min (needs to be around 10s)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66"/>
          <p:cNvSpPr txBox="1"/>
          <p:nvPr>
            <p:ph type="title"/>
          </p:nvPr>
        </p:nvSpPr>
        <p:spPr>
          <a:xfrm>
            <a:off x="311700" y="208725"/>
            <a:ext cx="883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Problems that need to be addressed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67"/>
          <p:cNvSpPr txBox="1"/>
          <p:nvPr>
            <p:ph idx="1" type="body"/>
          </p:nvPr>
        </p:nvSpPr>
        <p:spPr>
          <a:xfrm>
            <a:off x="92700" y="1386900"/>
            <a:ext cx="5748000" cy="23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Finalize API for low-level controls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Transition from cartbot to dummybot (95% done!)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Validate drivetrain trajectory controller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Add bluetooth to localization system, so far just have drivers working within ROS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Finetune + optimize localization system and move it to the jetson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74" name="Google Shape;474;p67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 After CDR</a:t>
            </a:r>
            <a:endParaRPr/>
          </a:p>
        </p:txBody>
      </p:sp>
      <p:pic>
        <p:nvPicPr>
          <p:cNvPr id="475" name="Google Shape;47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0650" y="1036375"/>
            <a:ext cx="3070749" cy="3070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68"/>
          <p:cNvSpPr txBox="1"/>
          <p:nvPr>
            <p:ph type="title"/>
          </p:nvPr>
        </p:nvSpPr>
        <p:spPr>
          <a:xfrm>
            <a:off x="258075" y="2173357"/>
            <a:ext cx="4049100" cy="79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Drivetrain</a:t>
            </a:r>
            <a:endParaRPr/>
          </a:p>
        </p:txBody>
      </p:sp>
      <p:pic>
        <p:nvPicPr>
          <p:cNvPr id="481" name="Google Shape;48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219707"/>
            <a:ext cx="4571999" cy="27040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69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Relevant System Requirements</a:t>
            </a:r>
            <a:endParaRPr/>
          </a:p>
        </p:txBody>
      </p:sp>
      <p:sp>
        <p:nvSpPr>
          <p:cNvPr id="487" name="Google Shape;487;p69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en">
                <a:solidFill>
                  <a:schemeClr val="lt1"/>
                </a:solidFill>
              </a:rPr>
              <a:t>The Drivetrain system shall weigh no more than 25 kg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Drive:</a:t>
            </a:r>
            <a:endParaRPr>
              <a:solidFill>
                <a:schemeClr val="lt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rabicPeriod"/>
            </a:pPr>
            <a:r>
              <a:rPr lang="en" sz="1200">
                <a:solidFill>
                  <a:schemeClr val="lt1"/>
                </a:solidFill>
              </a:rPr>
              <a:t>Shall be able to traverse over around boulders and craters of 30 cm - 50 cm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rabicPeriod"/>
            </a:pPr>
            <a:r>
              <a:rPr lang="en" sz="1200">
                <a:solidFill>
                  <a:schemeClr val="lt1"/>
                </a:solidFill>
              </a:rPr>
              <a:t>Wheels shall have traction with regolith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rabicPeriod"/>
            </a:pPr>
            <a:r>
              <a:rPr lang="en" sz="1200">
                <a:solidFill>
                  <a:schemeClr val="lt1"/>
                </a:solidFill>
              </a:rPr>
              <a:t>Motors and gearboxes shall support and cause system to move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rabicPeriod"/>
            </a:pPr>
            <a:r>
              <a:rPr lang="en" sz="1200">
                <a:solidFill>
                  <a:schemeClr val="lt1"/>
                </a:solidFill>
              </a:rPr>
              <a:t>Shall be designed in a manner that does not predispose it to regolith accumulation</a:t>
            </a:r>
            <a:endParaRPr sz="1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Frame:</a:t>
            </a:r>
            <a:endParaRPr>
              <a:solidFill>
                <a:schemeClr val="lt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rabicPeriod"/>
            </a:pPr>
            <a:r>
              <a:rPr lang="en" sz="1200">
                <a:solidFill>
                  <a:schemeClr val="lt1"/>
                </a:solidFill>
              </a:rPr>
              <a:t>System shall not exceed dimensions of 1.1m length x 0.6m width x 0.37m height at wheels, and 0.34m height inside the wheels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rabicPeriod"/>
            </a:pPr>
            <a:r>
              <a:rPr lang="en" sz="1200">
                <a:solidFill>
                  <a:schemeClr val="lt1"/>
                </a:solidFill>
              </a:rPr>
              <a:t>Must be capable of structurally withstanding multiple competition runs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rabicPeriod"/>
            </a:pPr>
            <a:r>
              <a:rPr lang="en" sz="1200">
                <a:solidFill>
                  <a:schemeClr val="lt1"/>
                </a:solidFill>
              </a:rPr>
              <a:t>The system shall have a kill switch in an area that is easily accessible on the exterior of the robot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70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Changes since PDR </a:t>
            </a:r>
            <a:endParaRPr/>
          </a:p>
        </p:txBody>
      </p:sp>
      <p:sp>
        <p:nvSpPr>
          <p:cNvPr id="493" name="Google Shape;493;p70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Drive: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>
                <a:solidFill>
                  <a:schemeClr val="lt1"/>
                </a:solidFill>
              </a:rPr>
              <a:t>Will be 3D printing wheel hubs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>
                <a:solidFill>
                  <a:schemeClr val="lt1"/>
                </a:solidFill>
              </a:rPr>
              <a:t>Added encoders into the drive system for software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Using third gear and extra wheel shaft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>
                <a:solidFill>
                  <a:schemeClr val="lt1"/>
                </a:solidFill>
              </a:rPr>
              <a:t>Changed wheel rim thickness to 1/16” sheet metal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Frame: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Shortened frame </a:t>
            </a:r>
            <a:r>
              <a:rPr lang="en"/>
              <a:t>dimensions</a:t>
            </a:r>
            <a:r>
              <a:rPr lang="en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Using C-channels over box tubes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Found stock C-channel!!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Changed the back box tube into C-channel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Suspension: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No suspension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71"/>
          <p:cNvSpPr txBox="1"/>
          <p:nvPr>
            <p:ph type="title"/>
          </p:nvPr>
        </p:nvSpPr>
        <p:spPr>
          <a:xfrm>
            <a:off x="379825" y="208725"/>
            <a:ext cx="5928000" cy="9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is being Reused vs. What is new </a:t>
            </a:r>
            <a:endParaRPr sz="2500"/>
          </a:p>
        </p:txBody>
      </p:sp>
      <p:sp>
        <p:nvSpPr>
          <p:cNvPr id="499" name="Google Shape;499;p71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Bought new wheels with the same dimensions as last year</a:t>
            </a:r>
            <a:r>
              <a:rPr lang="en" sz="2100">
                <a:solidFill>
                  <a:schemeClr val="lt1"/>
                </a:solidFill>
              </a:rPr>
              <a:t> (11.75 in diameter and rated for 150 lbs each)</a:t>
            </a:r>
            <a:endParaRPr sz="2100">
              <a:solidFill>
                <a:schemeClr val="lt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-"/>
            </a:pPr>
            <a:r>
              <a:rPr lang="en" sz="2100">
                <a:solidFill>
                  <a:schemeClr val="lt1"/>
                </a:solidFill>
              </a:rPr>
              <a:t>Same motors from old robot</a:t>
            </a:r>
            <a:endParaRPr sz="2100">
              <a:solidFill>
                <a:schemeClr val="lt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-"/>
            </a:pPr>
            <a:r>
              <a:rPr lang="en" sz="2100">
                <a:solidFill>
                  <a:schemeClr val="lt1"/>
                </a:solidFill>
              </a:rPr>
              <a:t>Manufacturing a new frame</a:t>
            </a:r>
            <a:endParaRPr sz="2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72"/>
          <p:cNvSpPr txBox="1"/>
          <p:nvPr>
            <p:ph type="title"/>
          </p:nvPr>
        </p:nvSpPr>
        <p:spPr>
          <a:xfrm>
            <a:off x="311700" y="208725"/>
            <a:ext cx="803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System Dimensions</a:t>
            </a:r>
            <a:endParaRPr/>
          </a:p>
        </p:txBody>
      </p:sp>
      <p:pic>
        <p:nvPicPr>
          <p:cNvPr id="505" name="Google Shape;50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7750" y="781425"/>
            <a:ext cx="5628502" cy="436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3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System Specifications</a:t>
            </a:r>
            <a:endParaRPr/>
          </a:p>
        </p:txBody>
      </p:sp>
      <p:graphicFrame>
        <p:nvGraphicFramePr>
          <p:cNvPr id="511" name="Google Shape;511;p73"/>
          <p:cNvGraphicFramePr/>
          <p:nvPr/>
        </p:nvGraphicFramePr>
        <p:xfrm>
          <a:off x="952500" y="1428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{057BCC94-562C-426F-9497-9C3FD105C57E}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Specification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E941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Target Value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E941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</a:rPr>
                        <a:t>Current Value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E941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Mass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&lt; 25 kg (55 lbs)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16.9 kg (37.28 lbs)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Wheel Height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&lt; 14.6 in (37 cm)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10.88 in (27.6 cm)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Frame Height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&lt; 13.4 in (34 cm)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9.36 in (23.78 cm)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Width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&lt; 23.6 in (60 cm)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21.76 in (54.3 cm)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Length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&lt; 43.3 in (110 cm)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36.5 in (92.71 cm)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74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Frame System Requirements</a:t>
            </a:r>
            <a:endParaRPr/>
          </a:p>
        </p:txBody>
      </p:sp>
      <p:sp>
        <p:nvSpPr>
          <p:cNvPr id="517" name="Google Shape;517;p74"/>
          <p:cNvSpPr txBox="1"/>
          <p:nvPr/>
        </p:nvSpPr>
        <p:spPr>
          <a:xfrm>
            <a:off x="436650" y="1154500"/>
            <a:ext cx="847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8" name="Google Shape;518;p74"/>
          <p:cNvSpPr txBox="1"/>
          <p:nvPr/>
        </p:nvSpPr>
        <p:spPr>
          <a:xfrm>
            <a:off x="337425" y="1096600"/>
            <a:ext cx="847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9" name="Google Shape;519;p74"/>
          <p:cNvSpPr txBox="1"/>
          <p:nvPr>
            <p:ph idx="1" type="body"/>
          </p:nvPr>
        </p:nvSpPr>
        <p:spPr>
          <a:xfrm>
            <a:off x="199275" y="1152475"/>
            <a:ext cx="4308300" cy="38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System shall support other systems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System shall maintain mounting points for Power &amp; Hardware boxes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System shall not exceed dimensions of 1.1 m length x 0.6 m width x 0.37m height inside the wheels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7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Robot shall be capable of structurally withstanding multiple competition runs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Electrical components should be sealed against regolith dust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Frame should be designed in a manner that does not predispose it to regolith accumulation (i.e. minimal steep edges/corners, slope frame, etc..).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75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Frame </a:t>
            </a:r>
            <a:r>
              <a:rPr lang="en"/>
              <a:t>Dimensions</a:t>
            </a:r>
            <a:endParaRPr/>
          </a:p>
        </p:txBody>
      </p:sp>
      <p:pic>
        <p:nvPicPr>
          <p:cNvPr id="526" name="Google Shape;526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9688" y="958525"/>
            <a:ext cx="5224630" cy="4057274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75"/>
          <p:cNvSpPr txBox="1"/>
          <p:nvPr>
            <p:ph idx="1" type="body"/>
          </p:nvPr>
        </p:nvSpPr>
        <p:spPr>
          <a:xfrm>
            <a:off x="7184325" y="1292775"/>
            <a:ext cx="2533800" cy="20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Mass of frame assembly is 6.587 pounds (2.988 kg)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6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Frame Safety</a:t>
            </a:r>
            <a:endParaRPr/>
          </a:p>
        </p:txBody>
      </p:sp>
      <p:sp>
        <p:nvSpPr>
          <p:cNvPr id="533" name="Google Shape;533;p76"/>
          <p:cNvSpPr txBox="1"/>
          <p:nvPr>
            <p:ph idx="1" type="body"/>
          </p:nvPr>
        </p:nvSpPr>
        <p:spPr>
          <a:xfrm>
            <a:off x="311700" y="1113750"/>
            <a:ext cx="8369400" cy="27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Frame FEA</a:t>
            </a:r>
            <a:endParaRPr/>
          </a:p>
        </p:txBody>
      </p:sp>
      <p:pic>
        <p:nvPicPr>
          <p:cNvPr id="534" name="Google Shape;534;p76"/>
          <p:cNvPicPr preferRelativeResize="0"/>
          <p:nvPr/>
        </p:nvPicPr>
        <p:blipFill rotWithShape="1">
          <a:blip r:embed="rId3">
            <a:alphaModFix/>
          </a:blip>
          <a:srcRect b="0" l="13674" r="0" t="0"/>
          <a:stretch/>
        </p:blipFill>
        <p:spPr>
          <a:xfrm>
            <a:off x="621525" y="1595075"/>
            <a:ext cx="6419599" cy="329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77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Mounting rod FEA (deployed configuration)</a:t>
            </a:r>
            <a:endParaRPr/>
          </a:p>
        </p:txBody>
      </p:sp>
      <p:sp>
        <p:nvSpPr>
          <p:cNvPr id="540" name="Google Shape;540;p77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Ex-dep mounting rod</a:t>
            </a:r>
            <a:endParaRPr/>
          </a:p>
        </p:txBody>
      </p:sp>
      <p:pic>
        <p:nvPicPr>
          <p:cNvPr id="541" name="Google Shape;541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150" y="1595575"/>
            <a:ext cx="3983774" cy="2636975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77"/>
          <p:cNvSpPr txBox="1"/>
          <p:nvPr/>
        </p:nvSpPr>
        <p:spPr>
          <a:xfrm>
            <a:off x="311700" y="4433700"/>
            <a:ext cx="336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Displacement (900:1 scale)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43" name="Google Shape;543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9550" y="1595575"/>
            <a:ext cx="4075720" cy="2636975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77"/>
          <p:cNvSpPr txBox="1"/>
          <p:nvPr/>
        </p:nvSpPr>
        <p:spPr>
          <a:xfrm>
            <a:off x="4919550" y="4433700"/>
            <a:ext cx="192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Stress (1:1 scale)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78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Drive </a:t>
            </a:r>
            <a:r>
              <a:rPr lang="en"/>
              <a:t>System Requirements</a:t>
            </a:r>
            <a:endParaRPr/>
          </a:p>
        </p:txBody>
      </p:sp>
      <p:sp>
        <p:nvSpPr>
          <p:cNvPr id="550" name="Google Shape;550;p78"/>
          <p:cNvSpPr txBox="1"/>
          <p:nvPr/>
        </p:nvSpPr>
        <p:spPr>
          <a:xfrm>
            <a:off x="436650" y="1154500"/>
            <a:ext cx="847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1" name="Google Shape;551;p78"/>
          <p:cNvSpPr txBox="1"/>
          <p:nvPr/>
        </p:nvSpPr>
        <p:spPr>
          <a:xfrm>
            <a:off x="337425" y="1096600"/>
            <a:ext cx="847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2" name="Google Shape;552;p78"/>
          <p:cNvSpPr txBox="1"/>
          <p:nvPr>
            <p:ph idx="1" type="body"/>
          </p:nvPr>
        </p:nvSpPr>
        <p:spPr>
          <a:xfrm>
            <a:off x="199275" y="1152475"/>
            <a:ext cx="8633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Shall be able to traverse over around boulders and craters of 30 cm - 50 cm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Wheels shall have traction with regolith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Motors and gearboxes shall support and cause system to move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Shall be designed in a manner that does not predispose it to regolith accumulation</a:t>
            </a:r>
            <a:endParaRPr sz="2100"/>
          </a:p>
          <a:p>
            <a:pPr indent="0" lvl="0" marL="45720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79"/>
          <p:cNvSpPr txBox="1"/>
          <p:nvPr>
            <p:ph idx="1" type="body"/>
          </p:nvPr>
        </p:nvSpPr>
        <p:spPr>
          <a:xfrm>
            <a:off x="6239700" y="1120975"/>
            <a:ext cx="2533800" cy="20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Mass of each assembly is 7.74 pounds (3.51 kg)</a:t>
            </a:r>
            <a:endParaRPr/>
          </a:p>
        </p:txBody>
      </p:sp>
      <p:sp>
        <p:nvSpPr>
          <p:cNvPr id="558" name="Google Shape;558;p79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Drive System Dimensions</a:t>
            </a:r>
            <a:endParaRPr/>
          </a:p>
        </p:txBody>
      </p:sp>
      <p:pic>
        <p:nvPicPr>
          <p:cNvPr id="559" name="Google Shape;559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837" y="781425"/>
            <a:ext cx="5594915" cy="4286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80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FEA of the drive shaft with 800N of force (maximum weight of the robot)</a:t>
            </a:r>
            <a:endParaRPr/>
          </a:p>
        </p:txBody>
      </p:sp>
      <p:sp>
        <p:nvSpPr>
          <p:cNvPr id="565" name="Google Shape;565;p80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Drive Shafts</a:t>
            </a:r>
            <a:endParaRPr/>
          </a:p>
        </p:txBody>
      </p:sp>
      <p:pic>
        <p:nvPicPr>
          <p:cNvPr id="566" name="Google Shape;566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950" y="1404703"/>
            <a:ext cx="6840100" cy="344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81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Motor: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BDPG-60-110-24V-3000-R47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2:1 gear ratio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KHK 56 tooth hubless gear 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KHK 28 tooth hub and set screw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Rated Torque Output of 1334 oz-in (9.42 N-m)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Required is 798.15 oz-in (5.64 N-m)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Travel Speed of 1.168 ft/s (.3504 m/s)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Required is 1 ft/s (0.30 m/s)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>
                <a:solidFill>
                  <a:schemeClr val="lt1"/>
                </a:solidFill>
              </a:rPr>
              <a:t>Wheels 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10.75 in diameter LAPP Wheels (Same as last year)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72" name="Google Shape;572;p81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Drive Specifications</a:t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82"/>
          <p:cNvSpPr txBox="1"/>
          <p:nvPr>
            <p:ph idx="1" type="body"/>
          </p:nvPr>
        </p:nvSpPr>
        <p:spPr>
          <a:xfrm>
            <a:off x="162600" y="996150"/>
            <a:ext cx="5748000" cy="315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/>
              <a:t>November 20 - December 4</a:t>
            </a:r>
            <a:r>
              <a:rPr lang="en"/>
              <a:t>:  Review CDR comments and finalize design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/>
              <a:t>December 4 - 18:  </a:t>
            </a:r>
            <a:r>
              <a:rPr lang="en"/>
              <a:t>Begin manufacturing while keeping in mind possible design changes around other systems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/>
              <a:t>Spring Semester:</a:t>
            </a:r>
            <a:r>
              <a:rPr lang="en"/>
              <a:t>  Continue manufacturing with a goal of finishing by </a:t>
            </a:r>
            <a:r>
              <a:rPr lang="en"/>
              <a:t>the</a:t>
            </a:r>
            <a:r>
              <a:rPr lang="en"/>
              <a:t> end of February</a:t>
            </a:r>
            <a:endParaRPr/>
          </a:p>
        </p:txBody>
      </p:sp>
      <p:sp>
        <p:nvSpPr>
          <p:cNvPr id="578" name="Google Shape;578;p82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 After CDR</a:t>
            </a:r>
            <a:endParaRPr/>
          </a:p>
        </p:txBody>
      </p:sp>
      <p:pic>
        <p:nvPicPr>
          <p:cNvPr id="579" name="Google Shape;579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0650" y="1036375"/>
            <a:ext cx="3070749" cy="3070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8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Power &amp; Hardware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84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Block Diagram (Same as PDR)</a:t>
            </a:r>
            <a:endParaRPr/>
          </a:p>
        </p:txBody>
      </p:sp>
      <p:pic>
        <p:nvPicPr>
          <p:cNvPr id="590" name="Google Shape;590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86225"/>
            <a:ext cx="7195324" cy="405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85"/>
          <p:cNvSpPr txBox="1"/>
          <p:nvPr>
            <p:ph type="title"/>
          </p:nvPr>
        </p:nvSpPr>
        <p:spPr>
          <a:xfrm>
            <a:off x="311700" y="208725"/>
            <a:ext cx="8757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Spacing</a:t>
            </a:r>
            <a:endParaRPr/>
          </a:p>
        </p:txBody>
      </p:sp>
      <p:sp>
        <p:nvSpPr>
          <p:cNvPr id="596" name="Google Shape;596;p85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Will have 1 box on side opposite of deposition motor this year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800">
                <a:solidFill>
                  <a:schemeClr val="lt1"/>
                </a:solidFill>
              </a:rPr>
              <a:t>16” x 12.5” x 2.36”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Positioned similarly on the robot to last year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Due to increased size: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battery and power meter will be internal</a:t>
            </a:r>
            <a:endParaRPr/>
          </a:p>
        </p:txBody>
      </p:sp>
      <p:pic>
        <p:nvPicPr>
          <p:cNvPr id="597" name="Google Shape;59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24325"/>
            <a:ext cx="4463876" cy="2419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86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86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87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87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88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Folded sheet metal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Bolted on lid with rubber seal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Will be putting epoxy in the gaps</a:t>
            </a:r>
            <a:endParaRPr/>
          </a:p>
        </p:txBody>
      </p:sp>
      <p:sp>
        <p:nvSpPr>
          <p:cNvPr id="615" name="Google Shape;615;p88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P&amp;H Box CAD</a:t>
            </a:r>
            <a:endParaRPr/>
          </a:p>
        </p:txBody>
      </p:sp>
      <p:pic>
        <p:nvPicPr>
          <p:cNvPr id="616" name="Google Shape;616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5350" y="1123775"/>
            <a:ext cx="4828649" cy="3279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89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Teensy Breakout Board</a:t>
            </a:r>
            <a:endParaRPr/>
          </a:p>
        </p:txBody>
      </p:sp>
      <p:sp>
        <p:nvSpPr>
          <p:cNvPr id="622" name="Google Shape;622;p89"/>
          <p:cNvSpPr txBox="1"/>
          <p:nvPr/>
        </p:nvSpPr>
        <p:spPr>
          <a:xfrm>
            <a:off x="436650" y="1095300"/>
            <a:ext cx="819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23" name="Google Shape;623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00103"/>
            <a:ext cx="9144002" cy="3069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90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4 layer board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Uses PCB tail bulkhead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Support for 10 motor controllers, 1 with current feedback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4 encoders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8 limit switches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 load sensors averaged together</a:t>
            </a:r>
            <a:endParaRPr/>
          </a:p>
        </p:txBody>
      </p:sp>
      <p:sp>
        <p:nvSpPr>
          <p:cNvPr id="629" name="Google Shape;629;p90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Teensy Board Design</a:t>
            </a:r>
            <a:endParaRPr/>
          </a:p>
        </p:txBody>
      </p:sp>
      <p:pic>
        <p:nvPicPr>
          <p:cNvPr id="630" name="Google Shape;630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0450" y="830075"/>
            <a:ext cx="173355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962" y="2923350"/>
            <a:ext cx="8722075" cy="212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91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Board assembly in progress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Will continue with testing and assembly after break</a:t>
            </a:r>
            <a:endParaRPr/>
          </a:p>
        </p:txBody>
      </p:sp>
      <p:sp>
        <p:nvSpPr>
          <p:cNvPr id="637" name="Google Shape;637;p91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Motor Controller Test Board</a:t>
            </a:r>
            <a:endParaRPr/>
          </a:p>
        </p:txBody>
      </p:sp>
      <p:pic>
        <p:nvPicPr>
          <p:cNvPr id="638" name="Google Shape;638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9575" y="2571524"/>
            <a:ext cx="3429576" cy="257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71750"/>
            <a:ext cx="3429564" cy="2571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92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Updated Motor Controller</a:t>
            </a:r>
            <a:endParaRPr/>
          </a:p>
        </p:txBody>
      </p:sp>
      <p:pic>
        <p:nvPicPr>
          <p:cNvPr id="645" name="Google Shape;645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33825"/>
            <a:ext cx="4272973" cy="3361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1775" y="951375"/>
            <a:ext cx="4306949" cy="3310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93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Adapted connectors to fit into power board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20A orthogonal board-board connectors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Added current sense resistors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10 10mΩ resistors in parallel, 1mΩ total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100V/V Op-amp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sense up to 30A (well above any predicted draw)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General board layout changes to allow for better assembly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Minor part changes</a:t>
            </a:r>
            <a:endParaRPr/>
          </a:p>
        </p:txBody>
      </p:sp>
      <p:sp>
        <p:nvSpPr>
          <p:cNvPr id="652" name="Google Shape;652;p93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Motor Controller Changes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94"/>
          <p:cNvSpPr txBox="1"/>
          <p:nvPr>
            <p:ph type="title"/>
          </p:nvPr>
        </p:nvSpPr>
        <p:spPr>
          <a:xfrm>
            <a:off x="311700" y="222900"/>
            <a:ext cx="8180400" cy="48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Power Board and </a:t>
            </a:r>
            <a:r>
              <a:rPr lang="en" sz="2200"/>
              <a:t>Step Down Converter</a:t>
            </a:r>
            <a:endParaRPr sz="2200"/>
          </a:p>
        </p:txBody>
      </p:sp>
      <p:sp>
        <p:nvSpPr>
          <p:cNvPr id="658" name="Google Shape;658;p94"/>
          <p:cNvSpPr txBox="1"/>
          <p:nvPr>
            <p:ph idx="1" type="body"/>
          </p:nvPr>
        </p:nvSpPr>
        <p:spPr>
          <a:xfrm>
            <a:off x="311700" y="1443125"/>
            <a:ext cx="5275800" cy="27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94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Step-down converter module for MOSFET drivers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60" name="Google Shape;660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9525" y="1443125"/>
            <a:ext cx="6964950" cy="345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95"/>
          <p:cNvSpPr txBox="1"/>
          <p:nvPr>
            <p:ph type="title"/>
          </p:nvPr>
        </p:nvSpPr>
        <p:spPr>
          <a:xfrm>
            <a:off x="311700" y="222900"/>
            <a:ext cx="8180400" cy="48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Power Board and Step Down Converter</a:t>
            </a:r>
            <a:endParaRPr sz="2200"/>
          </a:p>
        </p:txBody>
      </p:sp>
      <p:sp>
        <p:nvSpPr>
          <p:cNvPr id="666" name="Google Shape;666;p95"/>
          <p:cNvSpPr txBox="1"/>
          <p:nvPr>
            <p:ph idx="1" type="body"/>
          </p:nvPr>
        </p:nvSpPr>
        <p:spPr>
          <a:xfrm>
            <a:off x="311700" y="1443125"/>
            <a:ext cx="5275800" cy="27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95"/>
          <p:cNvSpPr txBox="1"/>
          <p:nvPr>
            <p:ph idx="1" type="body"/>
          </p:nvPr>
        </p:nvSpPr>
        <p:spPr>
          <a:xfrm>
            <a:off x="311700" y="895475"/>
            <a:ext cx="8520600" cy="36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Step-down converter voltage setting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cxnSp>
        <p:nvCxnSpPr>
          <p:cNvPr id="668" name="Google Shape;668;p95"/>
          <p:cNvCxnSpPr/>
          <p:nvPr/>
        </p:nvCxnSpPr>
        <p:spPr>
          <a:xfrm flipH="1">
            <a:off x="2951925" y="1742850"/>
            <a:ext cx="113400" cy="32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669" name="Google Shape;669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925" y="1394775"/>
            <a:ext cx="2673400" cy="339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64500" y="1855600"/>
            <a:ext cx="5568575" cy="247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96"/>
          <p:cNvSpPr txBox="1"/>
          <p:nvPr>
            <p:ph type="title"/>
          </p:nvPr>
        </p:nvSpPr>
        <p:spPr>
          <a:xfrm>
            <a:off x="311700" y="208725"/>
            <a:ext cx="7835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QR Code</a:t>
            </a:r>
            <a:endParaRPr/>
          </a:p>
        </p:txBody>
      </p:sp>
      <p:pic>
        <p:nvPicPr>
          <p:cNvPr id="676" name="Google Shape;676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2875" y="895100"/>
            <a:ext cx="4198249" cy="4198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97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OPERATIONS</a:t>
            </a:r>
            <a:r>
              <a:rPr lang="en"/>
              <a:t>!!!</a:t>
            </a:r>
            <a:endParaRPr/>
          </a:p>
        </p:txBody>
      </p:sp>
      <p:sp>
        <p:nvSpPr>
          <p:cNvPr id="682" name="Google Shape;682;p97"/>
          <p:cNvSpPr txBox="1"/>
          <p:nvPr/>
        </p:nvSpPr>
        <p:spPr>
          <a:xfrm>
            <a:off x="582525" y="3073700"/>
            <a:ext cx="3989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you should be concerned</a:t>
            </a: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98"/>
          <p:cNvSpPr txBox="1"/>
          <p:nvPr>
            <p:ph type="title"/>
          </p:nvPr>
        </p:nvSpPr>
        <p:spPr>
          <a:xfrm>
            <a:off x="52050" y="208725"/>
            <a:ext cx="8954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THANK YOU, you all did a really good job and we </a:t>
            </a:r>
            <a:r>
              <a:rPr b="1" lang="en" sz="1800"/>
              <a:t>appreciate</a:t>
            </a:r>
            <a:r>
              <a:rPr b="1" lang="en" sz="1800"/>
              <a:t> the hard work</a:t>
            </a:r>
            <a:endParaRPr b="1" sz="1800"/>
          </a:p>
        </p:txBody>
      </p:sp>
      <p:sp>
        <p:nvSpPr>
          <p:cNvPr id="688" name="Google Shape;688;p98"/>
          <p:cNvSpPr txBox="1"/>
          <p:nvPr>
            <p:ph idx="1" type="body"/>
          </p:nvPr>
        </p:nvSpPr>
        <p:spPr>
          <a:xfrm>
            <a:off x="311700" y="730650"/>
            <a:ext cx="4260300" cy="383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89" name="Google Shape;689;p98"/>
          <p:cNvPicPr preferRelativeResize="0"/>
          <p:nvPr/>
        </p:nvPicPr>
        <p:blipFill rotWithShape="1">
          <a:blip r:embed="rId3">
            <a:alphaModFix/>
          </a:blip>
          <a:srcRect b="8302" l="16996" r="17305" t="5394"/>
          <a:stretch/>
        </p:blipFill>
        <p:spPr>
          <a:xfrm>
            <a:off x="2115450" y="792573"/>
            <a:ext cx="1450826" cy="1905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98"/>
          <p:cNvPicPr preferRelativeResize="0"/>
          <p:nvPr/>
        </p:nvPicPr>
        <p:blipFill rotWithShape="1">
          <a:blip r:embed="rId4">
            <a:alphaModFix/>
          </a:blip>
          <a:srcRect b="19594" l="12251" r="20436" t="16312"/>
          <a:stretch/>
        </p:blipFill>
        <p:spPr>
          <a:xfrm>
            <a:off x="5722475" y="792575"/>
            <a:ext cx="1716825" cy="163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98"/>
          <p:cNvPicPr preferRelativeResize="0"/>
          <p:nvPr/>
        </p:nvPicPr>
        <p:blipFill rotWithShape="1">
          <a:blip r:embed="rId5">
            <a:alphaModFix/>
          </a:blip>
          <a:srcRect b="13207" l="4814" r="17667" t="12010"/>
          <a:stretch/>
        </p:blipFill>
        <p:spPr>
          <a:xfrm>
            <a:off x="7439300" y="781425"/>
            <a:ext cx="1716826" cy="1634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3" y="792575"/>
            <a:ext cx="2115450" cy="1799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9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66269" y="792575"/>
            <a:ext cx="1329125" cy="127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9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34550" y="2602975"/>
            <a:ext cx="2115450" cy="197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9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2602963"/>
            <a:ext cx="2015825" cy="139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9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651996" y="2416100"/>
            <a:ext cx="1504125" cy="149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9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722475" y="2416100"/>
            <a:ext cx="1929525" cy="1444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9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250077" y="3861100"/>
            <a:ext cx="1893922" cy="106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9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31275" y="2056600"/>
            <a:ext cx="1591200" cy="902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9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050000" y="2992694"/>
            <a:ext cx="2015825" cy="2068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9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065825" y="4039412"/>
            <a:ext cx="1450815" cy="106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9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0" y="3999800"/>
            <a:ext cx="1716825" cy="1144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99"/>
          <p:cNvSpPr txBox="1"/>
          <p:nvPr>
            <p:ph type="title"/>
          </p:nvPr>
        </p:nvSpPr>
        <p:spPr>
          <a:xfrm>
            <a:off x="311700" y="208725"/>
            <a:ext cx="592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Memes brought to you by</a:t>
            </a:r>
            <a:endParaRPr/>
          </a:p>
        </p:txBody>
      </p:sp>
      <p:sp>
        <p:nvSpPr>
          <p:cNvPr id="708" name="Google Shape;708;p99"/>
          <p:cNvSpPr txBox="1"/>
          <p:nvPr>
            <p:ph idx="1" type="body"/>
          </p:nvPr>
        </p:nvSpPr>
        <p:spPr>
          <a:xfrm>
            <a:off x="311700" y="990925"/>
            <a:ext cx="4260300" cy="25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swamp monster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boba fiend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lt1"/>
                </a:solidFill>
              </a:rPr>
              <a:t>Tetris fanatic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other </a:t>
            </a:r>
            <a:r>
              <a:rPr lang="en"/>
              <a:t>systems</a:t>
            </a:r>
            <a:r>
              <a:rPr lang="en"/>
              <a:t> person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other other systems person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That one specific admin (that never shows up)</a:t>
            </a:r>
            <a:endParaRPr/>
          </a:p>
        </p:txBody>
      </p:sp>
      <p:pic>
        <p:nvPicPr>
          <p:cNvPr id="709" name="Google Shape;709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2925" y="1082575"/>
            <a:ext cx="4069700" cy="213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4400" y="3374850"/>
            <a:ext cx="2428791" cy="161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22287" y="3073650"/>
            <a:ext cx="2506825" cy="200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10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has been the Systems/Fab OPs Frog Review. Thank you.</a:t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01"/>
          <p:cNvSpPr txBox="1"/>
          <p:nvPr>
            <p:ph type="title"/>
          </p:nvPr>
        </p:nvSpPr>
        <p:spPr>
          <a:xfrm>
            <a:off x="311700" y="208725"/>
            <a:ext cx="7835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QR Code/Questions</a:t>
            </a:r>
            <a:endParaRPr/>
          </a:p>
        </p:txBody>
      </p:sp>
      <p:pic>
        <p:nvPicPr>
          <p:cNvPr id="722" name="Google Shape;722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2875" y="895100"/>
            <a:ext cx="4198249" cy="419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101"/>
          <p:cNvPicPr preferRelativeResize="0"/>
          <p:nvPr/>
        </p:nvPicPr>
        <p:blipFill rotWithShape="1">
          <a:blip r:embed="rId4">
            <a:alphaModFix/>
          </a:blip>
          <a:srcRect b="23077" l="25366" r="37451" t="25709"/>
          <a:stretch/>
        </p:blipFill>
        <p:spPr>
          <a:xfrm>
            <a:off x="0" y="4102300"/>
            <a:ext cx="1181124" cy="1041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